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8"/>
  </p:notesMasterIdLst>
  <p:sldIdLst>
    <p:sldId id="256" r:id="rId2"/>
    <p:sldId id="260" r:id="rId3"/>
    <p:sldId id="264" r:id="rId4"/>
    <p:sldId id="265" r:id="rId5"/>
    <p:sldId id="261" r:id="rId6"/>
    <p:sldId id="279" r:id="rId7"/>
    <p:sldId id="257" r:id="rId8"/>
    <p:sldId id="262" r:id="rId9"/>
    <p:sldId id="281" r:id="rId10"/>
    <p:sldId id="266" r:id="rId11"/>
    <p:sldId id="269" r:id="rId12"/>
    <p:sldId id="271" r:id="rId13"/>
    <p:sldId id="272" r:id="rId14"/>
    <p:sldId id="276" r:id="rId15"/>
    <p:sldId id="280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3" pos="1345" userDrawn="1">
          <p15:clr>
            <a:srgbClr val="A4A3A4"/>
          </p15:clr>
        </p15:guide>
        <p15:guide id="4" pos="3046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pos="325" userDrawn="1">
          <p15:clr>
            <a:srgbClr val="A4A3A4"/>
          </p15:clr>
        </p15:guide>
        <p15:guide id="7" orient="horz" pos="414" userDrawn="1">
          <p15:clr>
            <a:srgbClr val="A4A3A4"/>
          </p15:clr>
        </p15:guide>
        <p15:guide id="8" orient="horz" pos="2886" userDrawn="1">
          <p15:clr>
            <a:srgbClr val="A4A3A4"/>
          </p15:clr>
        </p15:guide>
        <p15:guide id="9" pos="7333" userDrawn="1">
          <p15:clr>
            <a:srgbClr val="A4A3A4"/>
          </p15:clr>
        </p15:guide>
        <p15:guide id="10" pos="574" userDrawn="1">
          <p15:clr>
            <a:srgbClr val="A4A3A4"/>
          </p15:clr>
        </p15:guide>
        <p15:guide id="11" pos="4430" userDrawn="1">
          <p15:clr>
            <a:srgbClr val="A4A3A4"/>
          </p15:clr>
        </p15:guide>
        <p15:guide id="12" orient="horz" pos="9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3B5"/>
    <a:srgbClr val="226AA6"/>
    <a:srgbClr val="089CEF"/>
    <a:srgbClr val="F8F8F8"/>
    <a:srgbClr val="004A7B"/>
    <a:srgbClr val="EFF1F5"/>
    <a:srgbClr val="F2F2F2"/>
    <a:srgbClr val="EDEDED"/>
    <a:srgbClr val="D5D5D5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28" y="44"/>
      </p:cViewPr>
      <p:guideLst>
        <p:guide orient="horz" pos="4065"/>
        <p:guide pos="1345"/>
        <p:guide pos="3046"/>
        <p:guide pos="506"/>
        <p:guide pos="325"/>
        <p:guide orient="horz" pos="414"/>
        <p:guide orient="horz" pos="2886"/>
        <p:guide pos="7333"/>
        <p:guide pos="574"/>
        <p:guide pos="4430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E2F2-5458-4FFA-87D8-00E9A6CB52DB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B2DAA-E375-4E48-9B18-8F7C5454E1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6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2DAA-E375-4E48-9B18-8F7C5454E1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3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2DAA-E375-4E48-9B18-8F7C5454E1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0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4351A-2C4C-477B-9925-EDC149AB0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E1C0A6-2E2D-4010-9A79-DA2444D1C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846B3-B775-4517-9846-09575E6E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E6243-C548-4048-B98A-F00EB41A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5F803-88B9-4D52-A038-50CFF901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7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71A17-8704-492E-8122-245312E9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1081FC-4BF8-4A8D-BFDC-612B84287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6682FD-859E-47D9-858D-107EE948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A04EB-9BF5-4F57-BA76-AA4559A9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893048-54AC-43F7-8201-3EC702ED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94D6C8-F7DB-4646-9937-60553FB3F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A49027-07FE-4E46-AFBC-4D75D3119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87984-2024-445E-8CD3-2E1CC23D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F0881-E350-43C2-AA7C-CE3118E0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CB649-6027-4769-9247-1536A12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57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10007194" y="373747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 userDrawn="1"/>
        </p:nvSpPr>
        <p:spPr>
          <a:xfrm>
            <a:off x="10481323" y="-125567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 userDrawn="1"/>
        </p:nvSpPr>
        <p:spPr>
          <a:xfrm>
            <a:off x="9504238" y="741120"/>
            <a:ext cx="901718" cy="411417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604461" y="571741"/>
            <a:ext cx="1793279" cy="650357"/>
            <a:chOff x="1073914" y="1878058"/>
            <a:chExt cx="1793279" cy="650357"/>
          </a:xfrm>
        </p:grpSpPr>
        <p:sp>
          <p:nvSpPr>
            <p:cNvPr id="23" name="文本框 22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商务分析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14790" y="2251416"/>
              <a:ext cx="1752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Business Analysis</a:t>
              </a:r>
            </a:p>
          </p:txBody>
        </p:sp>
      </p:grpSp>
      <p:cxnSp>
        <p:nvCxnSpPr>
          <p:cNvPr id="25" name="直接连接符 24"/>
          <p:cNvCxnSpPr/>
          <p:nvPr userDrawn="1"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 userDrawn="1"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 userDrawn="1"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2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静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10007194" y="373747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 userDrawn="1"/>
        </p:nvSpPr>
        <p:spPr>
          <a:xfrm>
            <a:off x="10481323" y="-125567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 userDrawn="1"/>
        </p:nvSpPr>
        <p:spPr>
          <a:xfrm>
            <a:off x="9504238" y="741120"/>
            <a:ext cx="901718" cy="411417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604461" y="571741"/>
            <a:ext cx="1793279" cy="650357"/>
            <a:chOff x="1073914" y="1878058"/>
            <a:chExt cx="1793279" cy="650357"/>
          </a:xfrm>
        </p:grpSpPr>
        <p:sp>
          <p:nvSpPr>
            <p:cNvPr id="23" name="文本框 22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商务分析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14790" y="2251416"/>
              <a:ext cx="1752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Business Analysis</a:t>
              </a:r>
            </a:p>
          </p:txBody>
        </p:sp>
      </p:grpSp>
      <p:cxnSp>
        <p:nvCxnSpPr>
          <p:cNvPr id="25" name="直接连接符 24"/>
          <p:cNvCxnSpPr/>
          <p:nvPr userDrawn="1"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 userDrawn="1"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 userDrawn="1"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1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 userDrawn="1"/>
        </p:nvSpPr>
        <p:spPr>
          <a:xfrm>
            <a:off x="7254819" y="889031"/>
            <a:ext cx="4332059" cy="3850022"/>
          </a:xfrm>
          <a:prstGeom prst="parallelogram">
            <a:avLst>
              <a:gd name="adj" fmla="val 55685"/>
            </a:avLst>
          </a:prstGeom>
          <a:gradFill>
            <a:gsLst>
              <a:gs pos="45000">
                <a:srgbClr val="0863B5">
                  <a:alpha val="21000"/>
                </a:srgbClr>
              </a:gs>
              <a:gs pos="100000">
                <a:srgbClr val="004A7B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4913326" y="1"/>
            <a:ext cx="6151409" cy="6857999"/>
          </a:xfrm>
          <a:prstGeom prst="parallelogram">
            <a:avLst>
              <a:gd name="adj" fmla="val 64733"/>
            </a:avLst>
          </a:prstGeom>
          <a:gradFill>
            <a:gsLst>
              <a:gs pos="45000">
                <a:srgbClr val="0863B5">
                  <a:alpha val="21000"/>
                </a:srgbClr>
              </a:gs>
              <a:gs pos="100000">
                <a:srgbClr val="004A7B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20" name="文本框 19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业务范围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14790" y="2251416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Business Scope</a:t>
              </a:r>
            </a:p>
          </p:txBody>
        </p:sp>
      </p:grpSp>
      <p:cxnSp>
        <p:nvCxnSpPr>
          <p:cNvPr id="22" name="直接连接符 21"/>
          <p:cNvCxnSpPr/>
          <p:nvPr userDrawn="1"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 userDrawn="1"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 userDrawn="1"/>
        </p:nvGrpSpPr>
        <p:grpSpPr>
          <a:xfrm>
            <a:off x="509382" y="304413"/>
            <a:ext cx="1008000" cy="1166586"/>
            <a:chOff x="978835" y="1610730"/>
            <a:chExt cx="1008000" cy="1166586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978835" y="1610730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78835" y="2777316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94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ing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 userDrawn="1"/>
        </p:nvSpPr>
        <p:spPr>
          <a:xfrm>
            <a:off x="7254819" y="889031"/>
            <a:ext cx="4332059" cy="3850022"/>
          </a:xfrm>
          <a:prstGeom prst="parallelogram">
            <a:avLst>
              <a:gd name="adj" fmla="val 55685"/>
            </a:avLst>
          </a:prstGeom>
          <a:gradFill>
            <a:gsLst>
              <a:gs pos="45000">
                <a:srgbClr val="0863B5">
                  <a:alpha val="21000"/>
                </a:srgbClr>
              </a:gs>
              <a:gs pos="100000">
                <a:srgbClr val="004A7B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4913326" y="1"/>
            <a:ext cx="6151409" cy="6857999"/>
          </a:xfrm>
          <a:prstGeom prst="parallelogram">
            <a:avLst>
              <a:gd name="adj" fmla="val 64733"/>
            </a:avLst>
          </a:prstGeom>
          <a:gradFill>
            <a:gsLst>
              <a:gs pos="45000">
                <a:srgbClr val="0863B5">
                  <a:alpha val="21000"/>
                </a:srgbClr>
              </a:gs>
              <a:gs pos="100000">
                <a:srgbClr val="004A7B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20" name="文本框 19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业务范围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14790" y="2251416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Business Scope</a:t>
              </a:r>
            </a:p>
          </p:txBody>
        </p:sp>
      </p:grpSp>
      <p:cxnSp>
        <p:nvCxnSpPr>
          <p:cNvPr id="22" name="直接连接符 21"/>
          <p:cNvCxnSpPr/>
          <p:nvPr userDrawn="1"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 userDrawn="1"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 userDrawn="1"/>
        </p:nvGrpSpPr>
        <p:grpSpPr>
          <a:xfrm>
            <a:off x="509382" y="304413"/>
            <a:ext cx="1008000" cy="1166586"/>
            <a:chOff x="978835" y="1610730"/>
            <a:chExt cx="1008000" cy="1166586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978835" y="1610730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78835" y="2777316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5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CDF7D-08BE-4A2B-A2EF-1706B0BA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61EA1-645E-4067-B653-15E402578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E5229-59D0-49EE-8B0E-521C07C6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7F6F1-0C6E-42BA-A8C2-E2259A9D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8DC92-AADA-4B0E-B486-D1801D2C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EAEA-10BA-4F55-B41F-7E8D9EBB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C69BFD-9888-45DB-90E5-422008B09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DC504-3140-431A-9394-A4EB6D9B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5D71D-B3C0-4B64-A6A3-BEF46A53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C15FD-2525-4C66-AFCF-CB0C8BC8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59D34-9CCE-4D5C-990A-4ED3F732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EC78B7-8D12-40A1-94F5-7F1B69183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E5FBA9-BE6C-44BB-9392-2861F4EE5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6EEA25-876B-4470-A1D2-382FC03E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8E12AB-B218-4EE9-9F68-BAD22EFF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F0702D-DAE4-4C85-93A2-369143EA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3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198E9-CBC6-4411-9EBE-27A384B6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4520A-2BDB-4262-B652-46C97F809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1A6A9B-9CF7-489A-81F8-6D48BF130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4E4106-03E5-444E-8DF5-50EBD4730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F853CC-DB37-4145-83BC-C0992AC4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759407-768F-4D7E-BCA8-120F18BC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9486D9-D644-4174-A38A-111428CD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AE79CF-5EEF-4104-8C14-58818527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30DED-7298-4652-9DE5-C1357E2D2CDC}"/>
              </a:ext>
            </a:extLst>
          </p:cNvPr>
          <p:cNvSpPr/>
          <p:nvPr userDrawn="1"/>
        </p:nvSpPr>
        <p:spPr>
          <a:xfrm>
            <a:off x="8744328" y="64501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79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4B5E2-3283-493F-BBBF-18CE8677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C96532-ECB6-4E0C-BEAA-852B54E1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AE4BDB-D396-4E73-BB31-9E0A596F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F2B3C-6AC2-4C40-B75B-72511817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7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55EDAE-D396-401F-9ECD-950E94C3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A5AF67-E7B2-434D-959E-7F4B71F6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44EDF-DC67-440D-B16D-1C3394CD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02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3F008-E28C-4288-A86C-5F18ADF8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19F77-8A1A-48EF-B9EF-8E2388415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7869BD-F978-4938-B68B-3B8C2B4AD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F3CACD-D8C2-4AE8-8794-BA9F5BA4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0DA996-8FCF-423A-8111-E0C3F735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0A5A4-BFFD-47DE-8D6B-0C685C5F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3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8EAF0-D939-480B-A5CD-7125EEB0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6F8AFA-2F85-459F-8406-6E99E4D31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BBDF7-F1F2-48A0-AA33-AD89ED29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7177E1-DE8B-45A4-8044-D1013EC7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962FFD-B585-4936-8B48-5EBC1AA9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68AE5-E2F1-4530-B76E-D4BA25F5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3B1D52-7BF6-4F19-8119-1B94CDC6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9122C3-E2AA-453A-9F90-C396A38F0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5E373-9A16-442E-8A71-775FD2A06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AF07B-5E79-41A6-ABFB-80DB34F757D9}" type="datetimeFigureOut">
              <a:rPr lang="zh-CN" altLang="en-US" smtClean="0"/>
              <a:t>2020/3/18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D5DF21-D413-47FC-93AE-8FD53485C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4FFFC-83DD-46C4-B435-96BED52A1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77789-6EF9-4BA0-A9CE-E9FDA561E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07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49" r:id="rId12"/>
    <p:sldLayoutId id="2147483660" r:id="rId13"/>
    <p:sldLayoutId id="2147483654" r:id="rId14"/>
    <p:sldLayoutId id="2147483661" r:id="rId15"/>
  </p:sldLayoutIdLst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rot="2700000" flipH="1">
            <a:off x="7324782" y="-2016068"/>
            <a:ext cx="4032135" cy="4032135"/>
          </a:xfrm>
          <a:prstGeom prst="rtTriangle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38100" dir="8100000" algn="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16200000">
            <a:off x="7632700" y="2298700"/>
            <a:ext cx="4559300" cy="4559300"/>
          </a:xfrm>
          <a:prstGeom prst="rtTriangle">
            <a:avLst/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2689714">
            <a:off x="10559412" y="-606367"/>
            <a:ext cx="263951" cy="4013052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flipH="1" flipV="1">
            <a:off x="5245094" y="-25400"/>
            <a:ext cx="9461505" cy="6883400"/>
          </a:xfrm>
          <a:prstGeom prst="parallelogram">
            <a:avLst>
              <a:gd name="adj" fmla="val 98408"/>
            </a:avLst>
          </a:prstGeom>
          <a:gradFill>
            <a:gsLst>
              <a:gs pos="18000">
                <a:srgbClr val="045798"/>
              </a:gs>
              <a:gs pos="76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flipH="1">
            <a:off x="2206170" y="4203700"/>
            <a:ext cx="5645937" cy="2654300"/>
          </a:xfrm>
          <a:prstGeom prst="parallelogram">
            <a:avLst>
              <a:gd name="adj" fmla="val 115089"/>
            </a:avLst>
          </a:prstGeom>
          <a:gradFill>
            <a:gsLst>
              <a:gs pos="100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235" y="2017161"/>
            <a:ext cx="7841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准时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9574" y="3039312"/>
            <a:ext cx="597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专注于公司管理的员工打卡平台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216235" y="2949280"/>
            <a:ext cx="784191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-2" y="4203700"/>
            <a:ext cx="4813295" cy="2654300"/>
          </a:xfrm>
          <a:prstGeom prst="parallelogram">
            <a:avLst>
              <a:gd name="adj" fmla="val 82279"/>
            </a:avLst>
          </a:prstGeom>
          <a:gradFill>
            <a:gsLst>
              <a:gs pos="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5400000">
            <a:off x="134959" y="141449"/>
            <a:ext cx="398977" cy="382592"/>
          </a:xfrm>
          <a:prstGeom prst="rtTriangle">
            <a:avLst/>
          </a:prstGeom>
          <a:solidFill>
            <a:srgbClr val="0863B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503781" y="3414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863B5">
                    <a:alpha val="22000"/>
                  </a:srgb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CONCISE</a:t>
            </a:r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4" name="直角三角形 23"/>
          <p:cNvSpPr/>
          <p:nvPr/>
        </p:nvSpPr>
        <p:spPr>
          <a:xfrm rot="16200000">
            <a:off x="11264900" y="5930900"/>
            <a:ext cx="927100" cy="927100"/>
          </a:xfrm>
          <a:prstGeom prst="rtTriangl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>
            <a:off x="9572274" y="5468355"/>
            <a:ext cx="1389645" cy="1389645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16200000">
            <a:off x="7910280" y="5255535"/>
            <a:ext cx="1603822" cy="1603822"/>
          </a:xfrm>
          <a:prstGeom prst="rt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13500000" flipH="1" flipV="1">
            <a:off x="11485906" y="2829242"/>
            <a:ext cx="1412186" cy="1412186"/>
          </a:xfrm>
          <a:prstGeom prst="rtTriangle">
            <a:avLst/>
          </a:prstGeom>
          <a:solidFill>
            <a:srgbClr val="0863B5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13500000" flipV="1">
            <a:off x="6781639" y="-704813"/>
            <a:ext cx="1409621" cy="1409621"/>
          </a:xfrm>
          <a:prstGeom prst="rtTriangl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13500000" flipV="1">
            <a:off x="7366953" y="157593"/>
            <a:ext cx="1029092" cy="1029092"/>
          </a:xfrm>
          <a:prstGeom prst="rtTriangle">
            <a:avLst/>
          </a:prstGeom>
          <a:solidFill>
            <a:srgbClr val="0863B5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flipV="1">
            <a:off x="8609177" y="11319"/>
            <a:ext cx="419855" cy="419855"/>
          </a:xfrm>
          <a:prstGeom prst="rtTriangle">
            <a:avLst/>
          </a:prstGeom>
          <a:solidFill>
            <a:srgbClr val="0863B5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16200000">
            <a:off x="8218098" y="389822"/>
            <a:ext cx="1087002" cy="1087002"/>
          </a:xfrm>
          <a:prstGeom prst="rtTriangle">
            <a:avLst/>
          </a:prstGeom>
          <a:solidFill>
            <a:srgbClr val="0863B5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V="1">
            <a:off x="8954606" y="1680997"/>
            <a:ext cx="613714" cy="613714"/>
          </a:xfrm>
          <a:prstGeom prst="rtTriangle">
            <a:avLst/>
          </a:prstGeom>
          <a:solidFill>
            <a:srgbClr val="0863B5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6200000" flipV="1">
            <a:off x="9445236" y="892638"/>
            <a:ext cx="407738" cy="407738"/>
          </a:xfrm>
          <a:prstGeom prst="rtTriangle">
            <a:avLst/>
          </a:prstGeom>
          <a:solidFill>
            <a:srgbClr val="0863B5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66276" y="935741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863B5">
                    <a:alpha val="22000"/>
                  </a:srgb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INNOVATION</a:t>
            </a:r>
            <a:endParaRPr lang="zh-CN" altLang="en-US" sz="1600" dirty="0">
              <a:solidFill>
                <a:srgbClr val="0863B5">
                  <a:alpha val="22000"/>
                </a:srgb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46949" y="49173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863B5">
                    <a:alpha val="22000"/>
                  </a:srgb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HIGH TECH</a:t>
            </a:r>
            <a:endParaRPr lang="zh-CN" altLang="en-US" sz="1600" dirty="0">
              <a:solidFill>
                <a:srgbClr val="0863B5">
                  <a:alpha val="22000"/>
                </a:srgb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A25F1D-5F11-4BC1-9341-AB4FF3778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14" y="0"/>
            <a:ext cx="2115178" cy="2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3" grpId="0" animBg="1"/>
      <p:bldP spid="7" grpId="0" animBg="1"/>
      <p:bldP spid="6" grpId="0" animBg="1"/>
      <p:bldP spid="10" grpId="0"/>
      <p:bldP spid="11" grpId="1"/>
      <p:bldP spid="5" grpId="0" animBg="1"/>
      <p:bldP spid="18" grpId="0" animBg="1"/>
      <p:bldP spid="22" grpId="0"/>
      <p:bldP spid="24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" y="-9339"/>
            <a:ext cx="12191672" cy="68863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4"/>
          <p:cNvSpPr/>
          <p:nvPr/>
        </p:nvSpPr>
        <p:spPr>
          <a:xfrm rot="19514313" flipH="1">
            <a:off x="-2086671" y="4115387"/>
            <a:ext cx="7603412" cy="2966166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712687" y="4122057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9514313" flipH="1">
            <a:off x="-4327386" y="3064019"/>
            <a:ext cx="10566401" cy="3506839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347865 w 10566401"/>
              <a:gd name="connsiteY3" fmla="*/ 4082806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347865" y="4082806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gradFill>
            <a:gsLst>
              <a:gs pos="0">
                <a:srgbClr val="0863B5"/>
              </a:gs>
              <a:gs pos="97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08282" y="2219511"/>
            <a:ext cx="23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关于我们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19300" y="2750007"/>
            <a:ext cx="273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About  team 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079631" y="3194068"/>
            <a:ext cx="574431" cy="0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平行四边形 127"/>
          <p:cNvSpPr/>
          <p:nvPr/>
        </p:nvSpPr>
        <p:spPr>
          <a:xfrm flipH="1">
            <a:off x="7094036" y="-12701"/>
            <a:ext cx="6304464" cy="5054119"/>
          </a:xfrm>
          <a:prstGeom prst="parallelogram">
            <a:avLst>
              <a:gd name="adj" fmla="val 103753"/>
            </a:avLst>
          </a:prstGeom>
          <a:gradFill>
            <a:gsLst>
              <a:gs pos="74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平行四边形 126"/>
          <p:cNvSpPr/>
          <p:nvPr/>
        </p:nvSpPr>
        <p:spPr>
          <a:xfrm>
            <a:off x="6456362" y="0"/>
            <a:ext cx="6142037" cy="6858000"/>
          </a:xfrm>
          <a:prstGeom prst="parallelogram">
            <a:avLst>
              <a:gd name="adj" fmla="val 61552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13" name="文本框 12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团队分工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14790" y="2251416"/>
              <a:ext cx="11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Team Work</a:t>
              </a: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4"/>
          <p:cNvGrpSpPr/>
          <p:nvPr/>
        </p:nvGrpSpPr>
        <p:grpSpPr>
          <a:xfrm>
            <a:off x="7298232" y="1551184"/>
            <a:ext cx="3103003" cy="4406786"/>
            <a:chOff x="8099434" y="2121218"/>
            <a:chExt cx="1322388" cy="1878013"/>
          </a:xfrm>
          <a:effectLst>
            <a:outerShdw blurRad="419100" dist="215900" dir="5400000" rotWithShape="0">
              <a:prstClr val="black">
                <a:alpha val="20000"/>
              </a:prstClr>
            </a:outerShdw>
          </a:effectLst>
        </p:grpSpPr>
        <p:sp>
          <p:nvSpPr>
            <p:cNvPr id="115" name="Freeform 33"/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6" name="Freeform 34"/>
            <p:cNvSpPr>
              <a:spLocks/>
            </p:cNvSpPr>
            <p:nvPr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7" name="Oval 35"/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1" name="Freeform 39"/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2" name="Rectangle 40"/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3" name="Rectangle 41"/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4" name="Rectangle 42"/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5" name="Oval 43"/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6" name="Freeform 44"/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95" name="Group 41"/>
          <p:cNvGrpSpPr/>
          <p:nvPr/>
        </p:nvGrpSpPr>
        <p:grpSpPr>
          <a:xfrm>
            <a:off x="10074267" y="3207855"/>
            <a:ext cx="1563696" cy="3245333"/>
            <a:chOff x="7242184" y="2673668"/>
            <a:chExt cx="652463" cy="1354138"/>
          </a:xfrm>
          <a:effectLst>
            <a:outerShdw blurRad="419100" dist="215900" dir="5400000" rotWithShape="0">
              <a:prstClr val="black">
                <a:alpha val="20000"/>
              </a:prstClr>
            </a:outerShdw>
          </a:effectLst>
        </p:grpSpPr>
        <p:sp>
          <p:nvSpPr>
            <p:cNvPr id="96" name="Freeform 59"/>
            <p:cNvSpPr>
              <a:spLocks/>
            </p:cNvSpPr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97" name="Freeform 60"/>
            <p:cNvSpPr>
              <a:spLocks/>
            </p:cNvSpPr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98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99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0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1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2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3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4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5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6" name="Freeform 69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7" name="Freeform 70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8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9" name="Freeform 72"/>
            <p:cNvSpPr>
              <a:spLocks/>
            </p:cNvSpPr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0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1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2" name="Freeform 75"/>
            <p:cNvSpPr>
              <a:spLocks/>
            </p:cNvSpPr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3" name="Freeform 76"/>
            <p:cNvSpPr>
              <a:spLocks/>
            </p:cNvSpPr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4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9" name="平行四边形 128"/>
          <p:cNvSpPr/>
          <p:nvPr/>
        </p:nvSpPr>
        <p:spPr>
          <a:xfrm flipH="1">
            <a:off x="8062379" y="-190791"/>
            <a:ext cx="5031979" cy="4044524"/>
          </a:xfrm>
          <a:prstGeom prst="parallelogram">
            <a:avLst>
              <a:gd name="adj" fmla="val 103753"/>
            </a:avLst>
          </a:prstGeom>
          <a:gradFill>
            <a:gsLst>
              <a:gs pos="0">
                <a:srgbClr val="0863B5"/>
              </a:gs>
              <a:gs pos="8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ECA538-E7FF-42F1-97E3-930E7C5FE963}"/>
              </a:ext>
            </a:extLst>
          </p:cNvPr>
          <p:cNvSpPr txBox="1"/>
          <p:nvPr/>
        </p:nvSpPr>
        <p:spPr>
          <a:xfrm>
            <a:off x="507000" y="2252748"/>
            <a:ext cx="161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孙世卓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619BB6-6F72-4C5B-A89C-6D5A0BF2F7FE}"/>
              </a:ext>
            </a:extLst>
          </p:cNvPr>
          <p:cNvSpPr txBox="1"/>
          <p:nvPr/>
        </p:nvSpPr>
        <p:spPr>
          <a:xfrm>
            <a:off x="2870253" y="2220474"/>
            <a:ext cx="180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赵恒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2ED19C-5163-42EA-B6CA-FD8A08B84BBF}"/>
              </a:ext>
            </a:extLst>
          </p:cNvPr>
          <p:cNvSpPr txBox="1"/>
          <p:nvPr/>
        </p:nvSpPr>
        <p:spPr>
          <a:xfrm>
            <a:off x="4853700" y="2220474"/>
            <a:ext cx="240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潘智超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D6A253-5870-41EE-B7D0-559E38A8F05B}"/>
              </a:ext>
            </a:extLst>
          </p:cNvPr>
          <p:cNvSpPr txBox="1"/>
          <p:nvPr/>
        </p:nvSpPr>
        <p:spPr>
          <a:xfrm>
            <a:off x="3948066" y="4440948"/>
            <a:ext cx="1398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吴嘉林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D538DE-7EF2-4687-AF7E-63D2C6E90A42}"/>
              </a:ext>
            </a:extLst>
          </p:cNvPr>
          <p:cNvSpPr txBox="1"/>
          <p:nvPr/>
        </p:nvSpPr>
        <p:spPr>
          <a:xfrm>
            <a:off x="1437378" y="4440948"/>
            <a:ext cx="133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李红甫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90789A7-8AD5-40C4-B788-5BA2D96846D8}"/>
              </a:ext>
            </a:extLst>
          </p:cNvPr>
          <p:cNvSpPr/>
          <p:nvPr/>
        </p:nvSpPr>
        <p:spPr>
          <a:xfrm>
            <a:off x="302475" y="2775968"/>
            <a:ext cx="264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系统架构师</a:t>
            </a:r>
            <a:endParaRPr lang="en-US" altLang="zh-CN" sz="20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FFD2976-A81B-4C49-BC47-1CD110BA1810}"/>
              </a:ext>
            </a:extLst>
          </p:cNvPr>
          <p:cNvSpPr/>
          <p:nvPr/>
        </p:nvSpPr>
        <p:spPr>
          <a:xfrm>
            <a:off x="2552878" y="2775968"/>
            <a:ext cx="264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实施工程师</a:t>
            </a:r>
            <a:endParaRPr lang="en-US" altLang="zh-CN" sz="20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B8813AA-31D6-4BA2-88BF-FC3AD17C11E3}"/>
              </a:ext>
            </a:extLst>
          </p:cNvPr>
          <p:cNvSpPr/>
          <p:nvPr/>
        </p:nvSpPr>
        <p:spPr>
          <a:xfrm>
            <a:off x="4772887" y="2785282"/>
            <a:ext cx="264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过程工程师</a:t>
            </a:r>
            <a:endParaRPr lang="en-US" altLang="zh-CN" sz="20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54B9B1C-E277-4FA9-B5C0-CB9C2E4B5429}"/>
              </a:ext>
            </a:extLst>
          </p:cNvPr>
          <p:cNvSpPr/>
          <p:nvPr/>
        </p:nvSpPr>
        <p:spPr>
          <a:xfrm>
            <a:off x="3754546" y="4964168"/>
            <a:ext cx="264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测试工程师</a:t>
            </a:r>
            <a:endParaRPr lang="en-US" altLang="zh-CN" sz="20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870E7CF-6A3F-48EF-8165-BBFBA337DF24}"/>
              </a:ext>
            </a:extLst>
          </p:cNvPr>
          <p:cNvSpPr/>
          <p:nvPr/>
        </p:nvSpPr>
        <p:spPr>
          <a:xfrm>
            <a:off x="1301841" y="4954854"/>
            <a:ext cx="264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SQA</a:t>
            </a:r>
            <a:r>
              <a:rPr lang="zh-CN" altLang="en-US" sz="20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分析师</a:t>
            </a:r>
            <a:endParaRPr lang="en-US" altLang="zh-CN" sz="20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FE7ECE-B89A-47F1-845A-1900013797AC}"/>
              </a:ext>
            </a:extLst>
          </p:cNvPr>
          <p:cNvSpPr txBox="1"/>
          <p:nvPr/>
        </p:nvSpPr>
        <p:spPr>
          <a:xfrm>
            <a:off x="283453" y="3241115"/>
            <a:ext cx="182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产品负责人，负责产品系统的架构和确定产品的功能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F21E025-FDFB-4FB8-AC4F-BCFE19788B73}"/>
              </a:ext>
            </a:extLst>
          </p:cNvPr>
          <p:cNvSpPr txBox="1"/>
          <p:nvPr/>
        </p:nvSpPr>
        <p:spPr>
          <a:xfrm>
            <a:off x="2539665" y="3243321"/>
            <a:ext cx="1822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开发团队负责人，负责系统的实施过程和研发的任务分配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1829E2C-4433-456A-9E62-ED4AD8E112AB}"/>
              </a:ext>
            </a:extLst>
          </p:cNvPr>
          <p:cNvSpPr txBox="1"/>
          <p:nvPr/>
        </p:nvSpPr>
        <p:spPr>
          <a:xfrm>
            <a:off x="4616127" y="3241114"/>
            <a:ext cx="182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系统开发人员，负责软件的开发和文档的编写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66BB62C-A7D9-4713-9C67-34358D45D60D}"/>
              </a:ext>
            </a:extLst>
          </p:cNvPr>
          <p:cNvSpPr txBox="1"/>
          <p:nvPr/>
        </p:nvSpPr>
        <p:spPr>
          <a:xfrm>
            <a:off x="1194582" y="5404641"/>
            <a:ext cx="1822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保证软件质量，负责实施过程中进度的监督和实现的功能的分析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2806184-9CDB-4C1A-B7E4-D8847D851288}"/>
              </a:ext>
            </a:extLst>
          </p:cNvPr>
          <p:cNvSpPr txBox="1"/>
          <p:nvPr/>
        </p:nvSpPr>
        <p:spPr>
          <a:xfrm>
            <a:off x="3732662" y="5384527"/>
            <a:ext cx="182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主要负责产品的测试工作，同时兼做软件开发。</a:t>
            </a:r>
          </a:p>
        </p:txBody>
      </p:sp>
    </p:spTree>
    <p:extLst>
      <p:ext uri="{BB962C8B-B14F-4D97-AF65-F5344CB8AC3E}">
        <p14:creationId xmlns:p14="http://schemas.microsoft.com/office/powerpoint/2010/main" val="14805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5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5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7" grpId="0" animBg="1"/>
      <p:bldP spid="129" grpId="0" animBg="1"/>
      <p:bldP spid="80" grpId="0"/>
      <p:bldP spid="81" grpId="0"/>
      <p:bldP spid="82" grpId="0"/>
      <p:bldP spid="83" grpId="0"/>
      <p:bldP spid="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矩形 50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1" name="直接连接符 460"/>
          <p:cNvCxnSpPr/>
          <p:nvPr/>
        </p:nvCxnSpPr>
        <p:spPr>
          <a:xfrm flipH="1">
            <a:off x="2898930" y="-393952"/>
            <a:ext cx="7452337" cy="7645904"/>
          </a:xfrm>
          <a:prstGeom prst="line">
            <a:avLst/>
          </a:prstGeom>
          <a:ln w="412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2" name="组合 461"/>
          <p:cNvGrpSpPr/>
          <p:nvPr/>
        </p:nvGrpSpPr>
        <p:grpSpPr>
          <a:xfrm>
            <a:off x="7823833" y="1592244"/>
            <a:ext cx="2627232" cy="648072"/>
            <a:chOff x="7500463" y="1666156"/>
            <a:chExt cx="2627232" cy="648072"/>
          </a:xfrm>
        </p:grpSpPr>
        <p:grpSp>
          <p:nvGrpSpPr>
            <p:cNvPr id="494" name="组合 493"/>
            <p:cNvGrpSpPr/>
            <p:nvPr/>
          </p:nvGrpSpPr>
          <p:grpSpPr>
            <a:xfrm>
              <a:off x="7500463" y="1666156"/>
              <a:ext cx="648072" cy="648072"/>
              <a:chOff x="7465739" y="1666156"/>
              <a:chExt cx="648072" cy="648072"/>
            </a:xfrm>
          </p:grpSpPr>
          <p:grpSp>
            <p:nvGrpSpPr>
              <p:cNvPr id="498" name="组合 497"/>
              <p:cNvGrpSpPr/>
              <p:nvPr/>
            </p:nvGrpSpPr>
            <p:grpSpPr>
              <a:xfrm>
                <a:off x="7465739" y="1666156"/>
                <a:ext cx="648072" cy="648072"/>
                <a:chOff x="8761883" y="1666156"/>
                <a:chExt cx="648072" cy="648072"/>
              </a:xfrm>
            </p:grpSpPr>
            <p:sp>
              <p:nvSpPr>
                <p:cNvPr id="500" name="椭圆 499"/>
                <p:cNvSpPr/>
                <p:nvPr/>
              </p:nvSpPr>
              <p:spPr>
                <a:xfrm>
                  <a:off x="8761883" y="1666156"/>
                  <a:ext cx="648072" cy="648072"/>
                </a:xfrm>
                <a:prstGeom prst="ellipse">
                  <a:avLst/>
                </a:prstGeom>
                <a:solidFill>
                  <a:srgbClr val="226AA6"/>
                </a:solidFill>
                <a:ln>
                  <a:noFill/>
                </a:ln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501" name="椭圆 500"/>
                <p:cNvSpPr/>
                <p:nvPr/>
              </p:nvSpPr>
              <p:spPr>
                <a:xfrm>
                  <a:off x="8814134" y="1718606"/>
                  <a:ext cx="543571" cy="54317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sp>
            <p:nvSpPr>
              <p:cNvPr id="499" name="TextBox 33"/>
              <p:cNvSpPr txBox="1"/>
              <p:nvPr/>
            </p:nvSpPr>
            <p:spPr>
              <a:xfrm>
                <a:off x="7476709" y="1759360"/>
                <a:ext cx="6261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01</a:t>
                </a:r>
                <a:endParaRPr lang="zh-CN" altLang="en-US" sz="2400" dirty="0">
                  <a:solidFill>
                    <a:srgbClr val="226AA6"/>
                  </a:solidFill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</p:grpSp>
        <p:grpSp>
          <p:nvGrpSpPr>
            <p:cNvPr id="495" name="组合 494"/>
            <p:cNvGrpSpPr/>
            <p:nvPr/>
          </p:nvGrpSpPr>
          <p:grpSpPr>
            <a:xfrm>
              <a:off x="8209052" y="1805526"/>
              <a:ext cx="1918643" cy="369332"/>
              <a:chOff x="8188639" y="1792779"/>
              <a:chExt cx="1918643" cy="369332"/>
            </a:xfrm>
          </p:grpSpPr>
          <p:sp>
            <p:nvSpPr>
              <p:cNvPr id="496" name="圆角矩形 495"/>
              <p:cNvSpPr/>
              <p:nvPr/>
            </p:nvSpPr>
            <p:spPr>
              <a:xfrm>
                <a:off x="8188639" y="1797178"/>
                <a:ext cx="1918643" cy="360535"/>
              </a:xfrm>
              <a:prstGeom prst="roundRect">
                <a:avLst/>
              </a:prstGeom>
              <a:solidFill>
                <a:srgbClr val="226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  <p:sp>
            <p:nvSpPr>
              <p:cNvPr id="497" name="文本框 75"/>
              <p:cNvSpPr txBox="1"/>
              <p:nvPr/>
            </p:nvSpPr>
            <p:spPr>
              <a:xfrm>
                <a:off x="8449489" y="1792779"/>
                <a:ext cx="1492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b="1" dirty="0">
                    <a:solidFill>
                      <a:schemeClr val="bg1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合作能力强</a:t>
                </a:r>
              </a:p>
            </p:txBody>
          </p:sp>
        </p:grpSp>
      </p:grpSp>
      <p:grpSp>
        <p:nvGrpSpPr>
          <p:cNvPr id="464" name="组合 463"/>
          <p:cNvGrpSpPr/>
          <p:nvPr/>
        </p:nvGrpSpPr>
        <p:grpSpPr>
          <a:xfrm>
            <a:off x="6661173" y="2791874"/>
            <a:ext cx="2627232" cy="648072"/>
            <a:chOff x="6337803" y="2865786"/>
            <a:chExt cx="2627232" cy="648072"/>
          </a:xfrm>
        </p:grpSpPr>
        <p:grpSp>
          <p:nvGrpSpPr>
            <p:cNvPr id="486" name="组合 485"/>
            <p:cNvGrpSpPr/>
            <p:nvPr/>
          </p:nvGrpSpPr>
          <p:grpSpPr>
            <a:xfrm>
              <a:off x="6337803" y="2865786"/>
              <a:ext cx="648072" cy="648072"/>
              <a:chOff x="7465739" y="1666156"/>
              <a:chExt cx="648072" cy="648072"/>
            </a:xfrm>
          </p:grpSpPr>
          <p:grpSp>
            <p:nvGrpSpPr>
              <p:cNvPr id="490" name="组合 489"/>
              <p:cNvGrpSpPr/>
              <p:nvPr/>
            </p:nvGrpSpPr>
            <p:grpSpPr>
              <a:xfrm>
                <a:off x="7465739" y="1666156"/>
                <a:ext cx="648072" cy="648072"/>
                <a:chOff x="8761883" y="1666156"/>
                <a:chExt cx="648072" cy="648072"/>
              </a:xfrm>
            </p:grpSpPr>
            <p:sp>
              <p:nvSpPr>
                <p:cNvPr id="492" name="椭圆 491"/>
                <p:cNvSpPr/>
                <p:nvPr/>
              </p:nvSpPr>
              <p:spPr>
                <a:xfrm>
                  <a:off x="8761883" y="1666156"/>
                  <a:ext cx="648072" cy="648072"/>
                </a:xfrm>
                <a:prstGeom prst="ellipse">
                  <a:avLst/>
                </a:prstGeom>
                <a:solidFill>
                  <a:srgbClr val="226AA6"/>
                </a:solidFill>
                <a:ln>
                  <a:noFill/>
                </a:ln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493" name="椭圆 492"/>
                <p:cNvSpPr/>
                <p:nvPr/>
              </p:nvSpPr>
              <p:spPr>
                <a:xfrm>
                  <a:off x="8814134" y="1718606"/>
                  <a:ext cx="543571" cy="54317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sp>
            <p:nvSpPr>
              <p:cNvPr id="491" name="TextBox 33"/>
              <p:cNvSpPr txBox="1"/>
              <p:nvPr/>
            </p:nvSpPr>
            <p:spPr>
              <a:xfrm>
                <a:off x="7476709" y="1759360"/>
                <a:ext cx="6261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02</a:t>
                </a:r>
                <a:endParaRPr lang="zh-CN" altLang="en-US" sz="2400" dirty="0">
                  <a:solidFill>
                    <a:srgbClr val="226AA6"/>
                  </a:solidFill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</p:grpSp>
        <p:grpSp>
          <p:nvGrpSpPr>
            <p:cNvPr id="487" name="组合 486"/>
            <p:cNvGrpSpPr/>
            <p:nvPr/>
          </p:nvGrpSpPr>
          <p:grpSpPr>
            <a:xfrm>
              <a:off x="7046392" y="3005156"/>
              <a:ext cx="1918643" cy="369332"/>
              <a:chOff x="8188639" y="1792779"/>
              <a:chExt cx="1918643" cy="369332"/>
            </a:xfrm>
          </p:grpSpPr>
          <p:sp>
            <p:nvSpPr>
              <p:cNvPr id="488" name="圆角矩形 487"/>
              <p:cNvSpPr/>
              <p:nvPr/>
            </p:nvSpPr>
            <p:spPr>
              <a:xfrm>
                <a:off x="8188639" y="1797178"/>
                <a:ext cx="1918643" cy="360535"/>
              </a:xfrm>
              <a:prstGeom prst="roundRect">
                <a:avLst/>
              </a:prstGeom>
              <a:solidFill>
                <a:srgbClr val="226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  <p:sp>
            <p:nvSpPr>
              <p:cNvPr id="489" name="文本框 84"/>
              <p:cNvSpPr txBox="1"/>
              <p:nvPr/>
            </p:nvSpPr>
            <p:spPr>
              <a:xfrm>
                <a:off x="8510209" y="1792779"/>
                <a:ext cx="12755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b="1" dirty="0">
                    <a:solidFill>
                      <a:schemeClr val="bg1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技术过硬</a:t>
                </a:r>
              </a:p>
            </p:txBody>
          </p:sp>
        </p:grpSp>
      </p:grpSp>
      <p:grpSp>
        <p:nvGrpSpPr>
          <p:cNvPr id="466" name="组合 465"/>
          <p:cNvGrpSpPr/>
          <p:nvPr/>
        </p:nvGrpSpPr>
        <p:grpSpPr>
          <a:xfrm>
            <a:off x="5498514" y="3991504"/>
            <a:ext cx="2627232" cy="648072"/>
            <a:chOff x="5175144" y="4065416"/>
            <a:chExt cx="2627232" cy="648072"/>
          </a:xfrm>
        </p:grpSpPr>
        <p:grpSp>
          <p:nvGrpSpPr>
            <p:cNvPr id="478" name="组合 477"/>
            <p:cNvGrpSpPr/>
            <p:nvPr/>
          </p:nvGrpSpPr>
          <p:grpSpPr>
            <a:xfrm>
              <a:off x="5175144" y="4065416"/>
              <a:ext cx="648072" cy="648072"/>
              <a:chOff x="7465739" y="1666156"/>
              <a:chExt cx="648072" cy="648072"/>
            </a:xfrm>
          </p:grpSpPr>
          <p:grpSp>
            <p:nvGrpSpPr>
              <p:cNvPr id="482" name="组合 481"/>
              <p:cNvGrpSpPr/>
              <p:nvPr/>
            </p:nvGrpSpPr>
            <p:grpSpPr>
              <a:xfrm>
                <a:off x="7465739" y="1666156"/>
                <a:ext cx="648072" cy="648072"/>
                <a:chOff x="8761883" y="1666156"/>
                <a:chExt cx="648072" cy="648072"/>
              </a:xfrm>
            </p:grpSpPr>
            <p:sp>
              <p:nvSpPr>
                <p:cNvPr id="484" name="椭圆 483"/>
                <p:cNvSpPr/>
                <p:nvPr/>
              </p:nvSpPr>
              <p:spPr>
                <a:xfrm>
                  <a:off x="8761883" y="1666156"/>
                  <a:ext cx="648072" cy="648072"/>
                </a:xfrm>
                <a:prstGeom prst="ellipse">
                  <a:avLst/>
                </a:prstGeom>
                <a:solidFill>
                  <a:srgbClr val="226AA6"/>
                </a:solidFill>
                <a:ln>
                  <a:noFill/>
                </a:ln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485" name="椭圆 484"/>
                <p:cNvSpPr/>
                <p:nvPr/>
              </p:nvSpPr>
              <p:spPr>
                <a:xfrm>
                  <a:off x="8814134" y="1718606"/>
                  <a:ext cx="543571" cy="54317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sp>
            <p:nvSpPr>
              <p:cNvPr id="483" name="TextBox 33"/>
              <p:cNvSpPr txBox="1"/>
              <p:nvPr/>
            </p:nvSpPr>
            <p:spPr>
              <a:xfrm>
                <a:off x="7476709" y="1759360"/>
                <a:ext cx="6261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03</a:t>
                </a:r>
                <a:endParaRPr lang="zh-CN" altLang="en-US" sz="2400" dirty="0">
                  <a:solidFill>
                    <a:srgbClr val="226AA6"/>
                  </a:solidFill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</p:grpSp>
        <p:grpSp>
          <p:nvGrpSpPr>
            <p:cNvPr id="479" name="组合 478"/>
            <p:cNvGrpSpPr/>
            <p:nvPr/>
          </p:nvGrpSpPr>
          <p:grpSpPr>
            <a:xfrm>
              <a:off x="5883733" y="4204786"/>
              <a:ext cx="1918643" cy="369332"/>
              <a:chOff x="8188639" y="1792779"/>
              <a:chExt cx="1918643" cy="369332"/>
            </a:xfrm>
          </p:grpSpPr>
          <p:sp>
            <p:nvSpPr>
              <p:cNvPr id="480" name="圆角矩形 479"/>
              <p:cNvSpPr/>
              <p:nvPr/>
            </p:nvSpPr>
            <p:spPr>
              <a:xfrm>
                <a:off x="8188639" y="1797178"/>
                <a:ext cx="1918643" cy="360535"/>
              </a:xfrm>
              <a:prstGeom prst="roundRect">
                <a:avLst/>
              </a:prstGeom>
              <a:solidFill>
                <a:srgbClr val="226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  <p:sp>
            <p:nvSpPr>
              <p:cNvPr id="481" name="文本框 93"/>
              <p:cNvSpPr txBox="1"/>
              <p:nvPr/>
            </p:nvSpPr>
            <p:spPr>
              <a:xfrm>
                <a:off x="8188639" y="1792779"/>
                <a:ext cx="182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b="1" dirty="0">
                    <a:solidFill>
                      <a:schemeClr val="bg1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人员组成合理</a:t>
                </a:r>
              </a:p>
            </p:txBody>
          </p:sp>
        </p:grpSp>
      </p:grpSp>
      <p:grpSp>
        <p:nvGrpSpPr>
          <p:cNvPr id="468" name="组合 467"/>
          <p:cNvGrpSpPr/>
          <p:nvPr/>
        </p:nvGrpSpPr>
        <p:grpSpPr>
          <a:xfrm>
            <a:off x="4335855" y="5191135"/>
            <a:ext cx="2627232" cy="648072"/>
            <a:chOff x="4012485" y="5265047"/>
            <a:chExt cx="2627232" cy="648072"/>
          </a:xfrm>
        </p:grpSpPr>
        <p:grpSp>
          <p:nvGrpSpPr>
            <p:cNvPr id="470" name="组合 469"/>
            <p:cNvGrpSpPr/>
            <p:nvPr/>
          </p:nvGrpSpPr>
          <p:grpSpPr>
            <a:xfrm>
              <a:off x="4012485" y="5265047"/>
              <a:ext cx="648072" cy="648072"/>
              <a:chOff x="7465739" y="1666156"/>
              <a:chExt cx="648072" cy="648072"/>
            </a:xfrm>
          </p:grpSpPr>
          <p:grpSp>
            <p:nvGrpSpPr>
              <p:cNvPr id="474" name="组合 473"/>
              <p:cNvGrpSpPr/>
              <p:nvPr/>
            </p:nvGrpSpPr>
            <p:grpSpPr>
              <a:xfrm>
                <a:off x="7465739" y="1666156"/>
                <a:ext cx="648072" cy="648072"/>
                <a:chOff x="8761883" y="1666156"/>
                <a:chExt cx="648072" cy="648072"/>
              </a:xfrm>
            </p:grpSpPr>
            <p:sp>
              <p:nvSpPr>
                <p:cNvPr id="476" name="椭圆 475"/>
                <p:cNvSpPr/>
                <p:nvPr/>
              </p:nvSpPr>
              <p:spPr>
                <a:xfrm>
                  <a:off x="8761883" y="1666156"/>
                  <a:ext cx="648072" cy="648072"/>
                </a:xfrm>
                <a:prstGeom prst="ellipse">
                  <a:avLst/>
                </a:prstGeom>
                <a:solidFill>
                  <a:srgbClr val="226AA6"/>
                </a:solidFill>
                <a:ln>
                  <a:noFill/>
                </a:ln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477" name="椭圆 476"/>
                <p:cNvSpPr/>
                <p:nvPr/>
              </p:nvSpPr>
              <p:spPr>
                <a:xfrm>
                  <a:off x="8814134" y="1718606"/>
                  <a:ext cx="543571" cy="543173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sp>
            <p:nvSpPr>
              <p:cNvPr id="475" name="TextBox 33"/>
              <p:cNvSpPr txBox="1"/>
              <p:nvPr/>
            </p:nvSpPr>
            <p:spPr>
              <a:xfrm>
                <a:off x="7476709" y="1759360"/>
                <a:ext cx="6261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04</a:t>
                </a:r>
                <a:endParaRPr lang="zh-CN" altLang="en-US" sz="2400" dirty="0">
                  <a:solidFill>
                    <a:srgbClr val="226AA6"/>
                  </a:solidFill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</p:grpSp>
        <p:grpSp>
          <p:nvGrpSpPr>
            <p:cNvPr id="471" name="组合 470"/>
            <p:cNvGrpSpPr/>
            <p:nvPr/>
          </p:nvGrpSpPr>
          <p:grpSpPr>
            <a:xfrm>
              <a:off x="4721074" y="5404417"/>
              <a:ext cx="1918643" cy="369332"/>
              <a:chOff x="8188639" y="1792779"/>
              <a:chExt cx="1918643" cy="369332"/>
            </a:xfrm>
          </p:grpSpPr>
          <p:sp>
            <p:nvSpPr>
              <p:cNvPr id="472" name="圆角矩形 471"/>
              <p:cNvSpPr/>
              <p:nvPr/>
            </p:nvSpPr>
            <p:spPr>
              <a:xfrm>
                <a:off x="8188639" y="1797178"/>
                <a:ext cx="1918643" cy="360535"/>
              </a:xfrm>
              <a:prstGeom prst="roundRect">
                <a:avLst/>
              </a:prstGeom>
              <a:solidFill>
                <a:srgbClr val="226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endParaRPr lang="zh-CN" altLang="en-US">
                  <a:latin typeface="明黑" panose="020B0300000000000000" pitchFamily="34" charset="-122"/>
                  <a:ea typeface="明黑" panose="020B0300000000000000" pitchFamily="34" charset="-122"/>
                </a:endParaRPr>
              </a:p>
            </p:txBody>
          </p:sp>
          <p:sp>
            <p:nvSpPr>
              <p:cNvPr id="473" name="文本框 102"/>
              <p:cNvSpPr txBox="1"/>
              <p:nvPr/>
            </p:nvSpPr>
            <p:spPr>
              <a:xfrm>
                <a:off x="8279994" y="1792779"/>
                <a:ext cx="182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b="1" dirty="0">
                    <a:solidFill>
                      <a:schemeClr val="bg1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rPr>
                  <a:t>有足够开发经验</a:t>
                </a:r>
              </a:p>
            </p:txBody>
          </p:sp>
        </p:grpSp>
      </p:grpSp>
      <p:sp>
        <p:nvSpPr>
          <p:cNvPr id="502" name="矩形 501"/>
          <p:cNvSpPr/>
          <p:nvPr/>
        </p:nvSpPr>
        <p:spPr>
          <a:xfrm>
            <a:off x="400429" y="2096548"/>
            <a:ext cx="2260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团队优势</a:t>
            </a:r>
            <a:endParaRPr lang="en-US" altLang="zh-CN" sz="28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03" name="矩形 502"/>
          <p:cNvSpPr/>
          <p:nvPr/>
        </p:nvSpPr>
        <p:spPr>
          <a:xfrm>
            <a:off x="400429" y="2941998"/>
            <a:ext cx="406515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团队成员全部来自于计算机</a:t>
            </a:r>
            <a:r>
              <a:rPr lang="en-US" altLang="zh-CN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706</a:t>
            </a:r>
            <a:r>
              <a:rPr lang="zh-CN" altLang="en-US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班，</a:t>
            </a:r>
            <a:r>
              <a:rPr lang="en-US" altLang="zh-CN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SQA</a:t>
            </a:r>
            <a:r>
              <a:rPr lang="zh-CN" altLang="en-US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分析师为六班班长，具有很强的领导意识和监督意识，团队合作开发过</a:t>
            </a:r>
            <a:r>
              <a:rPr lang="en-US" altLang="zh-CN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JAVA</a:t>
            </a:r>
            <a:r>
              <a:rPr lang="zh-CN" altLang="en-US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画图板，编译原理课程设计等项目具有良好的团队默契和合作技巧。</a:t>
            </a:r>
          </a:p>
        </p:txBody>
      </p:sp>
      <p:sp>
        <p:nvSpPr>
          <p:cNvPr id="508" name="平行四边形 507"/>
          <p:cNvSpPr/>
          <p:nvPr/>
        </p:nvSpPr>
        <p:spPr>
          <a:xfrm>
            <a:off x="9340626" y="5390232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9" name="平行四边形 508"/>
          <p:cNvSpPr/>
          <p:nvPr/>
        </p:nvSpPr>
        <p:spPr>
          <a:xfrm>
            <a:off x="9897860" y="4835969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平行四边形 509"/>
          <p:cNvSpPr/>
          <p:nvPr/>
        </p:nvSpPr>
        <p:spPr>
          <a:xfrm>
            <a:off x="9014572" y="5785306"/>
            <a:ext cx="1011940" cy="500586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81" name="文本框 80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团队分工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14790" y="2251416"/>
              <a:ext cx="11750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Team Work</a:t>
              </a:r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85" name="直接连接符 84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88" name="直接连接符 87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5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2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6" presetClass="entr" presetSubtype="2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125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46" presetID="2" presetClass="entr" presetSubtype="2" accel="3000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48" dur="500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49" dur="500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1" presetID="2" presetClass="entr" presetSubtype="2" accel="3000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53" dur="50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54" dur="50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56" presetID="2" presetClass="entr" presetSubtype="2" accel="3000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58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59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1" presetID="2" presetClass="entr" presetSubtype="2" accel="30000" fill="hold" nodeType="after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63" dur="500" fill="hold"/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64" dur="500" fill="hold"/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5" grpId="0" animBg="1"/>
          <p:bldP spid="502" grpId="0"/>
          <p:bldP spid="503" grpId="0"/>
          <p:bldP spid="508" grpId="0" animBg="1"/>
          <p:bldP spid="509" grpId="0" animBg="1"/>
          <p:bldP spid="5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25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16" presetClass="entr" presetSubtype="2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125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46" presetID="2" presetClass="entr" presetSubtype="2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1" presetID="2" presetClass="entr" presetSubtype="2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56" presetID="2" presetClass="entr" presetSubtype="2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1" presetID="2" presetClass="entr" presetSubtype="2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5" grpId="0" animBg="1"/>
          <p:bldP spid="502" grpId="0"/>
          <p:bldP spid="503" grpId="0"/>
          <p:bldP spid="508" grpId="0" animBg="1"/>
          <p:bldP spid="509" grpId="0" animBg="1"/>
          <p:bldP spid="510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4"/>
          <p:cNvSpPr/>
          <p:nvPr/>
        </p:nvSpPr>
        <p:spPr>
          <a:xfrm rot="19514313" flipH="1">
            <a:off x="-2086671" y="4115387"/>
            <a:ext cx="7603412" cy="2966166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712687" y="4122057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9514313" flipH="1">
            <a:off x="-4327386" y="3064019"/>
            <a:ext cx="10566401" cy="3506839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347865 w 10566401"/>
              <a:gd name="connsiteY3" fmla="*/ 4082806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347865" y="4082806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gradFill>
            <a:gsLst>
              <a:gs pos="0">
                <a:srgbClr val="0863B5"/>
              </a:gs>
              <a:gs pos="97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08282" y="2219511"/>
            <a:ext cx="23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项目计划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19300" y="2750007"/>
            <a:ext cx="273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Project Plan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079631" y="3194068"/>
            <a:ext cx="574431" cy="0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9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24" name="文本框 23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风险控制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14790" y="2251416"/>
              <a:ext cx="1283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Risk Control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31" name="直接连接符 30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76">
            <a:extLst>
              <a:ext uri="{FF2B5EF4-FFF2-40B4-BE49-F238E27FC236}">
                <a16:creationId xmlns:a16="http://schemas.microsoft.com/office/drawing/2014/main" id="{96754443-BF89-4282-8B4C-E50A23803347}"/>
              </a:ext>
            </a:extLst>
          </p:cNvPr>
          <p:cNvSpPr txBox="1"/>
          <p:nvPr/>
        </p:nvSpPr>
        <p:spPr>
          <a:xfrm>
            <a:off x="3617794" y="3998443"/>
            <a:ext cx="2902455" cy="224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700"/>
              </a:lnSpc>
              <a:spcAft>
                <a:spcPts val="600"/>
              </a:spcAft>
              <a:defRPr b="1" cap="all" spc="30">
                <a:solidFill>
                  <a:srgbClr val="0863B5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</a:lstStyle>
          <a:p>
            <a:r>
              <a:rPr lang="zh-CN" altLang="zh-CN" dirty="0"/>
              <a:t>具体风险分析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185EE32-FC4B-485E-A0D0-A5D71405C190}"/>
              </a:ext>
            </a:extLst>
          </p:cNvPr>
          <p:cNvCxnSpPr/>
          <p:nvPr/>
        </p:nvCxnSpPr>
        <p:spPr>
          <a:xfrm>
            <a:off x="3617794" y="3913233"/>
            <a:ext cx="576000" cy="0"/>
          </a:xfrm>
          <a:prstGeom prst="line">
            <a:avLst/>
          </a:prstGeom>
          <a:ln w="38100">
            <a:solidFill>
              <a:srgbClr val="0863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49FE22C-BC88-47DF-B98A-6FBCAC693F6A}"/>
              </a:ext>
            </a:extLst>
          </p:cNvPr>
          <p:cNvGrpSpPr/>
          <p:nvPr/>
        </p:nvGrpSpPr>
        <p:grpSpPr>
          <a:xfrm>
            <a:off x="935554" y="4377070"/>
            <a:ext cx="453971" cy="431049"/>
            <a:chOff x="859292" y="4077820"/>
            <a:chExt cx="453971" cy="431049"/>
          </a:xfrm>
        </p:grpSpPr>
        <p:sp>
          <p:nvSpPr>
            <p:cNvPr id="35" name="Oval 73">
              <a:extLst>
                <a:ext uri="{FF2B5EF4-FFF2-40B4-BE49-F238E27FC236}">
                  <a16:creationId xmlns:a16="http://schemas.microsoft.com/office/drawing/2014/main" id="{F0279A31-0E17-4266-8310-34CF52C8F016}"/>
                </a:ext>
              </a:extLst>
            </p:cNvPr>
            <p:cNvSpPr/>
            <p:nvPr/>
          </p:nvSpPr>
          <p:spPr>
            <a:xfrm>
              <a:off x="870753" y="4077820"/>
              <a:ext cx="431049" cy="431049"/>
            </a:xfrm>
            <a:prstGeom prst="ellipse">
              <a:avLst/>
            </a:prstGeom>
            <a:solidFill>
              <a:srgbClr val="089C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sp>
          <p:nvSpPr>
            <p:cNvPr id="36" name="文本框 13">
              <a:extLst>
                <a:ext uri="{FF2B5EF4-FFF2-40B4-BE49-F238E27FC236}">
                  <a16:creationId xmlns:a16="http://schemas.microsoft.com/office/drawing/2014/main" id="{20D471E9-D1DC-481F-805E-B801873164C6}"/>
                </a:ext>
              </a:extLst>
            </p:cNvPr>
            <p:cNvSpPr txBox="1"/>
            <p:nvPr/>
          </p:nvSpPr>
          <p:spPr>
            <a:xfrm>
              <a:off x="859292" y="4108678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01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F5D9AD9-651C-4346-A4D4-3D3E13132326}"/>
              </a:ext>
            </a:extLst>
          </p:cNvPr>
          <p:cNvCxnSpPr/>
          <p:nvPr/>
        </p:nvCxnSpPr>
        <p:spPr>
          <a:xfrm>
            <a:off x="1444461" y="4592594"/>
            <a:ext cx="522375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D3106B0-A66A-4E7E-A65C-BB1EA1257F0D}"/>
              </a:ext>
            </a:extLst>
          </p:cNvPr>
          <p:cNvGrpSpPr/>
          <p:nvPr/>
        </p:nvGrpSpPr>
        <p:grpSpPr>
          <a:xfrm>
            <a:off x="6733558" y="4377070"/>
            <a:ext cx="453970" cy="431049"/>
            <a:chOff x="859292" y="4077820"/>
            <a:chExt cx="453970" cy="431049"/>
          </a:xfrm>
        </p:grpSpPr>
        <p:sp>
          <p:nvSpPr>
            <p:cNvPr id="39" name="Oval 73">
              <a:extLst>
                <a:ext uri="{FF2B5EF4-FFF2-40B4-BE49-F238E27FC236}">
                  <a16:creationId xmlns:a16="http://schemas.microsoft.com/office/drawing/2014/main" id="{22135911-B3A2-4A94-BDB4-8C10D31A8205}"/>
                </a:ext>
              </a:extLst>
            </p:cNvPr>
            <p:cNvSpPr/>
            <p:nvPr/>
          </p:nvSpPr>
          <p:spPr>
            <a:xfrm>
              <a:off x="870753" y="4077820"/>
              <a:ext cx="431049" cy="431049"/>
            </a:xfrm>
            <a:prstGeom prst="ellipse">
              <a:avLst/>
            </a:prstGeom>
            <a:solidFill>
              <a:srgbClr val="089C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sp>
          <p:nvSpPr>
            <p:cNvPr id="40" name="文本框 161">
              <a:extLst>
                <a:ext uri="{FF2B5EF4-FFF2-40B4-BE49-F238E27FC236}">
                  <a16:creationId xmlns:a16="http://schemas.microsoft.com/office/drawing/2014/main" id="{34FB0C30-FD5E-4760-AF54-562ED9D8B57C}"/>
                </a:ext>
              </a:extLst>
            </p:cNvPr>
            <p:cNvSpPr txBox="1"/>
            <p:nvPr/>
          </p:nvSpPr>
          <p:spPr>
            <a:xfrm>
              <a:off x="859292" y="410867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02</a:t>
              </a:r>
            </a:p>
          </p:txBody>
        </p:sp>
      </p:grpSp>
      <p:sp>
        <p:nvSpPr>
          <p:cNvPr id="41" name="TextBox 76">
            <a:extLst>
              <a:ext uri="{FF2B5EF4-FFF2-40B4-BE49-F238E27FC236}">
                <a16:creationId xmlns:a16="http://schemas.microsoft.com/office/drawing/2014/main" id="{CBADDA20-09AD-4B18-B7D5-0E4125FD535E}"/>
              </a:ext>
            </a:extLst>
          </p:cNvPr>
          <p:cNvSpPr txBox="1"/>
          <p:nvPr/>
        </p:nvSpPr>
        <p:spPr>
          <a:xfrm>
            <a:off x="8968216" y="3998443"/>
            <a:ext cx="2902455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700"/>
              </a:lnSpc>
              <a:spcAft>
                <a:spcPts val="600"/>
              </a:spcAft>
              <a:defRPr b="1" cap="all" spc="30">
                <a:solidFill>
                  <a:srgbClr val="0863B5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</a:lstStyle>
          <a:p>
            <a:r>
              <a:rPr lang="zh-CN" altLang="en-US" dirty="0"/>
              <a:t>人事风险</a:t>
            </a:r>
            <a:endParaRPr 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98DE103-F899-4802-943F-CDBD24143CE2}"/>
              </a:ext>
            </a:extLst>
          </p:cNvPr>
          <p:cNvCxnSpPr/>
          <p:nvPr/>
        </p:nvCxnSpPr>
        <p:spPr>
          <a:xfrm>
            <a:off x="8968216" y="3913233"/>
            <a:ext cx="576000" cy="0"/>
          </a:xfrm>
          <a:prstGeom prst="line">
            <a:avLst/>
          </a:prstGeom>
          <a:ln w="38100">
            <a:solidFill>
              <a:srgbClr val="0863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A966B70-2581-46B4-B7A4-6E64A1E48A4F}"/>
              </a:ext>
            </a:extLst>
          </p:cNvPr>
          <p:cNvGrpSpPr/>
          <p:nvPr/>
        </p:nvGrpSpPr>
        <p:grpSpPr>
          <a:xfrm>
            <a:off x="753129" y="2438457"/>
            <a:ext cx="2757715" cy="1755378"/>
            <a:chOff x="754740" y="2139207"/>
            <a:chExt cx="2757715" cy="1755378"/>
          </a:xfrm>
        </p:grpSpPr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EA167AFE-3E93-4DFD-9A3C-8E010D6D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050" y="2414901"/>
              <a:ext cx="538576" cy="435226"/>
            </a:xfrm>
            <a:custGeom>
              <a:avLst/>
              <a:gdLst>
                <a:gd name="T0" fmla="*/ 1418 w 1501"/>
                <a:gd name="T1" fmla="*/ 13 h 1212"/>
                <a:gd name="T2" fmla="*/ 1296 w 1501"/>
                <a:gd name="T3" fmla="*/ 103 h 1212"/>
                <a:gd name="T4" fmla="*/ 1076 w 1501"/>
                <a:gd name="T5" fmla="*/ 1017 h 1212"/>
                <a:gd name="T6" fmla="*/ 98 w 1501"/>
                <a:gd name="T7" fmla="*/ 1017 h 1212"/>
                <a:gd name="T8" fmla="*/ 0 w 1501"/>
                <a:gd name="T9" fmla="*/ 1115 h 1212"/>
                <a:gd name="T10" fmla="*/ 98 w 1501"/>
                <a:gd name="T11" fmla="*/ 1212 h 1212"/>
                <a:gd name="T12" fmla="*/ 1150 w 1501"/>
                <a:gd name="T13" fmla="*/ 1212 h 1212"/>
                <a:gd name="T14" fmla="*/ 1150 w 1501"/>
                <a:gd name="T15" fmla="*/ 1212 h 1212"/>
                <a:gd name="T16" fmla="*/ 1152 w 1501"/>
                <a:gd name="T17" fmla="*/ 1212 h 1212"/>
                <a:gd name="T18" fmla="*/ 1248 w 1501"/>
                <a:gd name="T19" fmla="*/ 1134 h 1212"/>
                <a:gd name="T20" fmla="*/ 1253 w 1501"/>
                <a:gd name="T21" fmla="*/ 1119 h 1212"/>
                <a:gd name="T22" fmla="*/ 1486 w 1501"/>
                <a:gd name="T23" fmla="*/ 149 h 1212"/>
                <a:gd name="T24" fmla="*/ 1418 w 1501"/>
                <a:gd name="T25" fmla="*/ 13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1" h="1212">
                  <a:moveTo>
                    <a:pt x="1418" y="13"/>
                  </a:moveTo>
                  <a:cubicBezTo>
                    <a:pt x="1366" y="0"/>
                    <a:pt x="1311" y="41"/>
                    <a:pt x="1296" y="103"/>
                  </a:cubicBezTo>
                  <a:cubicBezTo>
                    <a:pt x="1076" y="1017"/>
                    <a:pt x="1076" y="1017"/>
                    <a:pt x="1076" y="1017"/>
                  </a:cubicBezTo>
                  <a:cubicBezTo>
                    <a:pt x="98" y="1017"/>
                    <a:pt x="98" y="1017"/>
                    <a:pt x="98" y="1017"/>
                  </a:cubicBezTo>
                  <a:cubicBezTo>
                    <a:pt x="44" y="1017"/>
                    <a:pt x="0" y="1061"/>
                    <a:pt x="0" y="1115"/>
                  </a:cubicBezTo>
                  <a:cubicBezTo>
                    <a:pt x="0" y="1169"/>
                    <a:pt x="44" y="1212"/>
                    <a:pt x="98" y="1212"/>
                  </a:cubicBezTo>
                  <a:cubicBezTo>
                    <a:pt x="1150" y="1212"/>
                    <a:pt x="1150" y="1212"/>
                    <a:pt x="1150" y="1212"/>
                  </a:cubicBezTo>
                  <a:cubicBezTo>
                    <a:pt x="1150" y="1212"/>
                    <a:pt x="1150" y="1212"/>
                    <a:pt x="1150" y="1212"/>
                  </a:cubicBezTo>
                  <a:cubicBezTo>
                    <a:pt x="1152" y="1212"/>
                    <a:pt x="1152" y="1212"/>
                    <a:pt x="1152" y="1212"/>
                  </a:cubicBezTo>
                  <a:cubicBezTo>
                    <a:pt x="1200" y="1212"/>
                    <a:pt x="1239" y="1179"/>
                    <a:pt x="1248" y="1134"/>
                  </a:cubicBezTo>
                  <a:cubicBezTo>
                    <a:pt x="1250" y="1129"/>
                    <a:pt x="1252" y="1124"/>
                    <a:pt x="1253" y="1119"/>
                  </a:cubicBezTo>
                  <a:cubicBezTo>
                    <a:pt x="1486" y="149"/>
                    <a:pt x="1486" y="149"/>
                    <a:pt x="1486" y="149"/>
                  </a:cubicBezTo>
                  <a:cubicBezTo>
                    <a:pt x="1501" y="86"/>
                    <a:pt x="1470" y="25"/>
                    <a:pt x="1418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D6998E7-2AD8-4226-AE12-079D02C3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1232" y="2477043"/>
              <a:ext cx="232102" cy="232102"/>
            </a:xfrm>
            <a:custGeom>
              <a:avLst/>
              <a:gdLst>
                <a:gd name="T0" fmla="*/ 166 w 262"/>
                <a:gd name="T1" fmla="*/ 192 h 262"/>
                <a:gd name="T2" fmla="*/ 104 w 262"/>
                <a:gd name="T3" fmla="*/ 169 h 262"/>
                <a:gd name="T4" fmla="*/ 86 w 262"/>
                <a:gd name="T5" fmla="*/ 212 h 262"/>
                <a:gd name="T6" fmla="*/ 41 w 262"/>
                <a:gd name="T7" fmla="*/ 257 h 262"/>
                <a:gd name="T8" fmla="*/ 26 w 262"/>
                <a:gd name="T9" fmla="*/ 262 h 262"/>
                <a:gd name="T10" fmla="*/ 0 w 262"/>
                <a:gd name="T11" fmla="*/ 236 h 262"/>
                <a:gd name="T12" fmla="*/ 5 w 262"/>
                <a:gd name="T13" fmla="*/ 220 h 262"/>
                <a:gd name="T14" fmla="*/ 49 w 262"/>
                <a:gd name="T15" fmla="*/ 176 h 262"/>
                <a:gd name="T16" fmla="*/ 93 w 262"/>
                <a:gd name="T17" fmla="*/ 158 h 262"/>
                <a:gd name="T18" fmla="*/ 70 w 262"/>
                <a:gd name="T19" fmla="*/ 95 h 262"/>
                <a:gd name="T20" fmla="*/ 166 w 262"/>
                <a:gd name="T21" fmla="*/ 0 h 262"/>
                <a:gd name="T22" fmla="*/ 262 w 262"/>
                <a:gd name="T23" fmla="*/ 95 h 262"/>
                <a:gd name="T24" fmla="*/ 234 w 262"/>
                <a:gd name="T25" fmla="*/ 163 h 262"/>
                <a:gd name="T26" fmla="*/ 166 w 262"/>
                <a:gd name="T27" fmla="*/ 192 h 262"/>
                <a:gd name="T28" fmla="*/ 166 w 262"/>
                <a:gd name="T29" fmla="*/ 155 h 262"/>
                <a:gd name="T30" fmla="*/ 225 w 262"/>
                <a:gd name="T31" fmla="*/ 95 h 262"/>
                <a:gd name="T32" fmla="*/ 166 w 262"/>
                <a:gd name="T33" fmla="*/ 37 h 262"/>
                <a:gd name="T34" fmla="*/ 107 w 262"/>
                <a:gd name="T35" fmla="*/ 95 h 262"/>
                <a:gd name="T36" fmla="*/ 124 w 262"/>
                <a:gd name="T37" fmla="*/ 138 h 262"/>
                <a:gd name="T38" fmla="*/ 166 w 262"/>
                <a:gd name="T39" fmla="*/ 15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" h="262">
                  <a:moveTo>
                    <a:pt x="166" y="192"/>
                  </a:moveTo>
                  <a:cubicBezTo>
                    <a:pt x="144" y="192"/>
                    <a:pt x="122" y="184"/>
                    <a:pt x="104" y="169"/>
                  </a:cubicBezTo>
                  <a:cubicBezTo>
                    <a:pt x="86" y="212"/>
                    <a:pt x="86" y="212"/>
                    <a:pt x="86" y="212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36" y="260"/>
                    <a:pt x="31" y="262"/>
                    <a:pt x="26" y="262"/>
                  </a:cubicBezTo>
                  <a:cubicBezTo>
                    <a:pt x="11" y="262"/>
                    <a:pt x="0" y="250"/>
                    <a:pt x="0" y="236"/>
                  </a:cubicBezTo>
                  <a:cubicBezTo>
                    <a:pt x="0" y="230"/>
                    <a:pt x="2" y="225"/>
                    <a:pt x="5" y="220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78" y="140"/>
                    <a:pt x="70" y="117"/>
                    <a:pt x="70" y="95"/>
                  </a:cubicBezTo>
                  <a:cubicBezTo>
                    <a:pt x="70" y="43"/>
                    <a:pt x="114" y="0"/>
                    <a:pt x="166" y="0"/>
                  </a:cubicBezTo>
                  <a:cubicBezTo>
                    <a:pt x="218" y="0"/>
                    <a:pt x="262" y="44"/>
                    <a:pt x="262" y="95"/>
                  </a:cubicBezTo>
                  <a:cubicBezTo>
                    <a:pt x="262" y="120"/>
                    <a:pt x="253" y="145"/>
                    <a:pt x="234" y="163"/>
                  </a:cubicBezTo>
                  <a:cubicBezTo>
                    <a:pt x="215" y="182"/>
                    <a:pt x="191" y="192"/>
                    <a:pt x="166" y="192"/>
                  </a:cubicBezTo>
                  <a:close/>
                  <a:moveTo>
                    <a:pt x="166" y="155"/>
                  </a:moveTo>
                  <a:cubicBezTo>
                    <a:pt x="198" y="155"/>
                    <a:pt x="225" y="128"/>
                    <a:pt x="225" y="95"/>
                  </a:cubicBezTo>
                  <a:cubicBezTo>
                    <a:pt x="225" y="64"/>
                    <a:pt x="198" y="37"/>
                    <a:pt x="166" y="37"/>
                  </a:cubicBezTo>
                  <a:cubicBezTo>
                    <a:pt x="134" y="37"/>
                    <a:pt x="107" y="64"/>
                    <a:pt x="107" y="95"/>
                  </a:cubicBezTo>
                  <a:cubicBezTo>
                    <a:pt x="107" y="111"/>
                    <a:pt x="113" y="126"/>
                    <a:pt x="124" y="138"/>
                  </a:cubicBezTo>
                  <a:cubicBezTo>
                    <a:pt x="136" y="149"/>
                    <a:pt x="151" y="155"/>
                    <a:pt x="166" y="15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6" name="Group 42">
              <a:extLst>
                <a:ext uri="{FF2B5EF4-FFF2-40B4-BE49-F238E27FC236}">
                  <a16:creationId xmlns:a16="http://schemas.microsoft.com/office/drawing/2014/main" id="{87BD8066-BB79-4D31-ACF2-AAEDE732324A}"/>
                </a:ext>
              </a:extLst>
            </p:cNvPr>
            <p:cNvGrpSpPr/>
            <p:nvPr/>
          </p:nvGrpSpPr>
          <p:grpSpPr>
            <a:xfrm>
              <a:off x="2589205" y="2139207"/>
              <a:ext cx="727253" cy="1638467"/>
              <a:chOff x="2916238" y="1955800"/>
              <a:chExt cx="671513" cy="1512888"/>
            </a:xfrm>
            <a:solidFill>
              <a:schemeClr val="accent1"/>
            </a:solidFill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91BBEBDA-C623-4C66-8CE3-13B1BC325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Oval 19">
                <a:extLst>
                  <a:ext uri="{FF2B5EF4-FFF2-40B4-BE49-F238E27FC236}">
                    <a16:creationId xmlns:a16="http://schemas.microsoft.com/office/drawing/2014/main" id="{491F21D7-4CAE-4AB8-AFBA-A5B24664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4DE9A653-971C-4671-92EC-0EFB1AE7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009" y="2589656"/>
              <a:ext cx="744446" cy="1304929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8" name="Group 41">
              <a:extLst>
                <a:ext uri="{FF2B5EF4-FFF2-40B4-BE49-F238E27FC236}">
                  <a16:creationId xmlns:a16="http://schemas.microsoft.com/office/drawing/2014/main" id="{F301629E-3467-4034-9431-B603874F674A}"/>
                </a:ext>
              </a:extLst>
            </p:cNvPr>
            <p:cNvGrpSpPr/>
            <p:nvPr/>
          </p:nvGrpSpPr>
          <p:grpSpPr>
            <a:xfrm>
              <a:off x="950737" y="2139207"/>
              <a:ext cx="727253" cy="1638467"/>
              <a:chOff x="1403350" y="1955800"/>
              <a:chExt cx="671513" cy="1512888"/>
            </a:xfrm>
            <a:solidFill>
              <a:schemeClr val="accent1"/>
            </a:solidFill>
          </p:grpSpPr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C9100747-E9E5-43B0-ACE9-BE823A38F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Oval 22">
                <a:extLst>
                  <a:ext uri="{FF2B5EF4-FFF2-40B4-BE49-F238E27FC236}">
                    <a16:creationId xmlns:a16="http://schemas.microsoft.com/office/drawing/2014/main" id="{3560BC6F-B6BD-48A5-87DA-033C65BA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41FBF8AD-3DEF-4C60-8133-46F2E3088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740" y="2589656"/>
              <a:ext cx="744446" cy="1304929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A6581B5D-16DD-41F4-BE7C-CD17A3BD2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363" y="2861302"/>
              <a:ext cx="1540469" cy="1033283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C4D2363-07A6-4C1D-A704-23205D333F14}"/>
              </a:ext>
            </a:extLst>
          </p:cNvPr>
          <p:cNvGrpSpPr/>
          <p:nvPr/>
        </p:nvGrpSpPr>
        <p:grpSpPr>
          <a:xfrm>
            <a:off x="6450801" y="2392037"/>
            <a:ext cx="2825182" cy="1818466"/>
            <a:chOff x="6452412" y="2092787"/>
            <a:chExt cx="2825182" cy="1818466"/>
          </a:xfrm>
        </p:grpSpPr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70627328-64B1-4F24-97C0-4E6A92898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3032" y="2424615"/>
              <a:ext cx="330006" cy="296863"/>
            </a:xfrm>
            <a:custGeom>
              <a:avLst/>
              <a:gdLst>
                <a:gd name="T0" fmla="*/ 1187 w 2382"/>
                <a:gd name="T1" fmla="*/ 857 h 2144"/>
                <a:gd name="T2" fmla="*/ 596 w 2382"/>
                <a:gd name="T3" fmla="*/ 1429 h 2144"/>
                <a:gd name="T4" fmla="*/ 953 w 2382"/>
                <a:gd name="T5" fmla="*/ 1429 h 2144"/>
                <a:gd name="T6" fmla="*/ 953 w 2382"/>
                <a:gd name="T7" fmla="*/ 2144 h 2144"/>
                <a:gd name="T8" fmla="*/ 1429 w 2382"/>
                <a:gd name="T9" fmla="*/ 2144 h 2144"/>
                <a:gd name="T10" fmla="*/ 1429 w 2382"/>
                <a:gd name="T11" fmla="*/ 1429 h 2144"/>
                <a:gd name="T12" fmla="*/ 1786 w 2382"/>
                <a:gd name="T13" fmla="*/ 1429 h 2144"/>
                <a:gd name="T14" fmla="*/ 1187 w 2382"/>
                <a:gd name="T15" fmla="*/ 857 h 2144"/>
                <a:gd name="T16" fmla="*/ 2143 w 2382"/>
                <a:gd name="T17" fmla="*/ 0 h 2144"/>
                <a:gd name="T18" fmla="*/ 239 w 2382"/>
                <a:gd name="T19" fmla="*/ 0 h 2144"/>
                <a:gd name="T20" fmla="*/ 0 w 2382"/>
                <a:gd name="T21" fmla="*/ 239 h 2144"/>
                <a:gd name="T22" fmla="*/ 0 w 2382"/>
                <a:gd name="T23" fmla="*/ 1667 h 2144"/>
                <a:gd name="T24" fmla="*/ 239 w 2382"/>
                <a:gd name="T25" fmla="*/ 1905 h 2144"/>
                <a:gd name="T26" fmla="*/ 715 w 2382"/>
                <a:gd name="T27" fmla="*/ 1905 h 2144"/>
                <a:gd name="T28" fmla="*/ 715 w 2382"/>
                <a:gd name="T29" fmla="*/ 1667 h 2144"/>
                <a:gd name="T30" fmla="*/ 239 w 2382"/>
                <a:gd name="T31" fmla="*/ 1667 h 2144"/>
                <a:gd name="T32" fmla="*/ 239 w 2382"/>
                <a:gd name="T33" fmla="*/ 596 h 2144"/>
                <a:gd name="T34" fmla="*/ 2143 w 2382"/>
                <a:gd name="T35" fmla="*/ 596 h 2144"/>
                <a:gd name="T36" fmla="*/ 2143 w 2382"/>
                <a:gd name="T37" fmla="*/ 1667 h 2144"/>
                <a:gd name="T38" fmla="*/ 1667 w 2382"/>
                <a:gd name="T39" fmla="*/ 1667 h 2144"/>
                <a:gd name="T40" fmla="*/ 1667 w 2382"/>
                <a:gd name="T41" fmla="*/ 1905 h 2144"/>
                <a:gd name="T42" fmla="*/ 2143 w 2382"/>
                <a:gd name="T43" fmla="*/ 1905 h 2144"/>
                <a:gd name="T44" fmla="*/ 2382 w 2382"/>
                <a:gd name="T45" fmla="*/ 1667 h 2144"/>
                <a:gd name="T46" fmla="*/ 2382 w 2382"/>
                <a:gd name="T47" fmla="*/ 239 h 2144"/>
                <a:gd name="T48" fmla="*/ 2143 w 2382"/>
                <a:gd name="T49" fmla="*/ 0 h 2144"/>
                <a:gd name="T50" fmla="*/ 298 w 2382"/>
                <a:gd name="T51" fmla="*/ 387 h 2144"/>
                <a:gd name="T52" fmla="*/ 209 w 2382"/>
                <a:gd name="T53" fmla="*/ 298 h 2144"/>
                <a:gd name="T54" fmla="*/ 298 w 2382"/>
                <a:gd name="T55" fmla="*/ 209 h 2144"/>
                <a:gd name="T56" fmla="*/ 387 w 2382"/>
                <a:gd name="T57" fmla="*/ 298 h 2144"/>
                <a:gd name="T58" fmla="*/ 298 w 2382"/>
                <a:gd name="T59" fmla="*/ 387 h 2144"/>
                <a:gd name="T60" fmla="*/ 536 w 2382"/>
                <a:gd name="T61" fmla="*/ 387 h 2144"/>
                <a:gd name="T62" fmla="*/ 447 w 2382"/>
                <a:gd name="T63" fmla="*/ 298 h 2144"/>
                <a:gd name="T64" fmla="*/ 536 w 2382"/>
                <a:gd name="T65" fmla="*/ 209 h 2144"/>
                <a:gd name="T66" fmla="*/ 625 w 2382"/>
                <a:gd name="T67" fmla="*/ 298 h 2144"/>
                <a:gd name="T68" fmla="*/ 536 w 2382"/>
                <a:gd name="T69" fmla="*/ 387 h 2144"/>
                <a:gd name="T70" fmla="*/ 2143 w 2382"/>
                <a:gd name="T71" fmla="*/ 358 h 2144"/>
                <a:gd name="T72" fmla="*/ 715 w 2382"/>
                <a:gd name="T73" fmla="*/ 358 h 2144"/>
                <a:gd name="T74" fmla="*/ 715 w 2382"/>
                <a:gd name="T75" fmla="*/ 239 h 2144"/>
                <a:gd name="T76" fmla="*/ 2146 w 2382"/>
                <a:gd name="T77" fmla="*/ 239 h 2144"/>
                <a:gd name="T78" fmla="*/ 2143 w 2382"/>
                <a:gd name="T79" fmla="*/ 358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82" h="2144">
                  <a:moveTo>
                    <a:pt x="1187" y="857"/>
                  </a:moveTo>
                  <a:cubicBezTo>
                    <a:pt x="596" y="1429"/>
                    <a:pt x="596" y="1429"/>
                    <a:pt x="596" y="1429"/>
                  </a:cubicBezTo>
                  <a:cubicBezTo>
                    <a:pt x="953" y="1429"/>
                    <a:pt x="953" y="1429"/>
                    <a:pt x="953" y="1429"/>
                  </a:cubicBezTo>
                  <a:cubicBezTo>
                    <a:pt x="953" y="2144"/>
                    <a:pt x="953" y="2144"/>
                    <a:pt x="953" y="2144"/>
                  </a:cubicBezTo>
                  <a:cubicBezTo>
                    <a:pt x="1429" y="2144"/>
                    <a:pt x="1429" y="2144"/>
                    <a:pt x="1429" y="2144"/>
                  </a:cubicBezTo>
                  <a:cubicBezTo>
                    <a:pt x="1429" y="1429"/>
                    <a:pt x="1429" y="1429"/>
                    <a:pt x="1429" y="1429"/>
                  </a:cubicBezTo>
                  <a:cubicBezTo>
                    <a:pt x="1786" y="1429"/>
                    <a:pt x="1786" y="1429"/>
                    <a:pt x="1786" y="1429"/>
                  </a:cubicBezTo>
                  <a:lnTo>
                    <a:pt x="1187" y="857"/>
                  </a:lnTo>
                  <a:close/>
                  <a:moveTo>
                    <a:pt x="2143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108" y="0"/>
                    <a:pt x="0" y="108"/>
                    <a:pt x="0" y="239"/>
                  </a:cubicBezTo>
                  <a:cubicBezTo>
                    <a:pt x="0" y="1667"/>
                    <a:pt x="0" y="1667"/>
                    <a:pt x="0" y="1667"/>
                  </a:cubicBezTo>
                  <a:cubicBezTo>
                    <a:pt x="0" y="1798"/>
                    <a:pt x="108" y="1905"/>
                    <a:pt x="239" y="1905"/>
                  </a:cubicBezTo>
                  <a:cubicBezTo>
                    <a:pt x="715" y="1905"/>
                    <a:pt x="715" y="1905"/>
                    <a:pt x="715" y="1905"/>
                  </a:cubicBezTo>
                  <a:cubicBezTo>
                    <a:pt x="715" y="1667"/>
                    <a:pt x="715" y="1667"/>
                    <a:pt x="715" y="1667"/>
                  </a:cubicBezTo>
                  <a:cubicBezTo>
                    <a:pt x="239" y="1667"/>
                    <a:pt x="239" y="1667"/>
                    <a:pt x="239" y="1667"/>
                  </a:cubicBezTo>
                  <a:cubicBezTo>
                    <a:pt x="239" y="596"/>
                    <a:pt x="239" y="596"/>
                    <a:pt x="239" y="596"/>
                  </a:cubicBezTo>
                  <a:cubicBezTo>
                    <a:pt x="2143" y="596"/>
                    <a:pt x="2143" y="596"/>
                    <a:pt x="2143" y="596"/>
                  </a:cubicBezTo>
                  <a:cubicBezTo>
                    <a:pt x="2143" y="1667"/>
                    <a:pt x="2143" y="1667"/>
                    <a:pt x="2143" y="1667"/>
                  </a:cubicBezTo>
                  <a:cubicBezTo>
                    <a:pt x="1667" y="1667"/>
                    <a:pt x="1667" y="1667"/>
                    <a:pt x="1667" y="1667"/>
                  </a:cubicBezTo>
                  <a:cubicBezTo>
                    <a:pt x="1667" y="1905"/>
                    <a:pt x="1667" y="1905"/>
                    <a:pt x="1667" y="1905"/>
                  </a:cubicBezTo>
                  <a:cubicBezTo>
                    <a:pt x="2143" y="1905"/>
                    <a:pt x="2143" y="1905"/>
                    <a:pt x="2143" y="1905"/>
                  </a:cubicBezTo>
                  <a:cubicBezTo>
                    <a:pt x="2274" y="1905"/>
                    <a:pt x="2382" y="1798"/>
                    <a:pt x="2382" y="1667"/>
                  </a:cubicBezTo>
                  <a:cubicBezTo>
                    <a:pt x="2382" y="239"/>
                    <a:pt x="2382" y="239"/>
                    <a:pt x="2382" y="239"/>
                  </a:cubicBezTo>
                  <a:cubicBezTo>
                    <a:pt x="2382" y="108"/>
                    <a:pt x="2274" y="0"/>
                    <a:pt x="2143" y="0"/>
                  </a:cubicBezTo>
                  <a:close/>
                  <a:moveTo>
                    <a:pt x="298" y="387"/>
                  </a:moveTo>
                  <a:cubicBezTo>
                    <a:pt x="249" y="387"/>
                    <a:pt x="209" y="347"/>
                    <a:pt x="209" y="298"/>
                  </a:cubicBezTo>
                  <a:cubicBezTo>
                    <a:pt x="209" y="249"/>
                    <a:pt x="249" y="209"/>
                    <a:pt x="298" y="209"/>
                  </a:cubicBezTo>
                  <a:cubicBezTo>
                    <a:pt x="347" y="209"/>
                    <a:pt x="387" y="249"/>
                    <a:pt x="387" y="298"/>
                  </a:cubicBezTo>
                  <a:cubicBezTo>
                    <a:pt x="387" y="347"/>
                    <a:pt x="347" y="387"/>
                    <a:pt x="298" y="387"/>
                  </a:cubicBezTo>
                  <a:close/>
                  <a:moveTo>
                    <a:pt x="536" y="387"/>
                  </a:moveTo>
                  <a:cubicBezTo>
                    <a:pt x="487" y="387"/>
                    <a:pt x="447" y="347"/>
                    <a:pt x="447" y="298"/>
                  </a:cubicBezTo>
                  <a:cubicBezTo>
                    <a:pt x="447" y="249"/>
                    <a:pt x="487" y="209"/>
                    <a:pt x="536" y="209"/>
                  </a:cubicBezTo>
                  <a:cubicBezTo>
                    <a:pt x="585" y="209"/>
                    <a:pt x="625" y="249"/>
                    <a:pt x="625" y="298"/>
                  </a:cubicBezTo>
                  <a:cubicBezTo>
                    <a:pt x="625" y="347"/>
                    <a:pt x="585" y="387"/>
                    <a:pt x="536" y="387"/>
                  </a:cubicBezTo>
                  <a:close/>
                  <a:moveTo>
                    <a:pt x="2143" y="358"/>
                  </a:moveTo>
                  <a:cubicBezTo>
                    <a:pt x="715" y="358"/>
                    <a:pt x="715" y="358"/>
                    <a:pt x="715" y="358"/>
                  </a:cubicBezTo>
                  <a:cubicBezTo>
                    <a:pt x="715" y="239"/>
                    <a:pt x="715" y="239"/>
                    <a:pt x="715" y="239"/>
                  </a:cubicBezTo>
                  <a:cubicBezTo>
                    <a:pt x="2146" y="239"/>
                    <a:pt x="2146" y="239"/>
                    <a:pt x="2146" y="239"/>
                  </a:cubicBezTo>
                  <a:lnTo>
                    <a:pt x="2143" y="35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97600E3-B180-45B6-97D7-D5FD54634A70}"/>
                </a:ext>
              </a:extLst>
            </p:cNvPr>
            <p:cNvGrpSpPr/>
            <p:nvPr/>
          </p:nvGrpSpPr>
          <p:grpSpPr>
            <a:xfrm>
              <a:off x="6452412" y="2092787"/>
              <a:ext cx="2825182" cy="1818466"/>
              <a:chOff x="6452412" y="2092787"/>
              <a:chExt cx="2825182" cy="1818466"/>
            </a:xfrm>
          </p:grpSpPr>
          <p:grpSp>
            <p:nvGrpSpPr>
              <p:cNvPr id="58" name="Group 50">
                <a:extLst>
                  <a:ext uri="{FF2B5EF4-FFF2-40B4-BE49-F238E27FC236}">
                    <a16:creationId xmlns:a16="http://schemas.microsoft.com/office/drawing/2014/main" id="{9218CCF7-CC75-4B1B-8F84-A870CDD5A32B}"/>
                  </a:ext>
                </a:extLst>
              </p:cNvPr>
              <p:cNvGrpSpPr/>
              <p:nvPr/>
            </p:nvGrpSpPr>
            <p:grpSpPr>
              <a:xfrm>
                <a:off x="6452412" y="2249774"/>
                <a:ext cx="1407337" cy="1652360"/>
                <a:chOff x="5602288" y="1543050"/>
                <a:chExt cx="1814512" cy="2130426"/>
              </a:xfrm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F1D4A6F0-3D4C-43B5-B594-B7F66B463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6363" y="2424113"/>
                  <a:ext cx="960437" cy="1249363"/>
                </a:xfrm>
                <a:custGeom>
                  <a:avLst/>
                  <a:gdLst>
                    <a:gd name="T0" fmla="*/ 1815 w 1934"/>
                    <a:gd name="T1" fmla="*/ 2275 h 2515"/>
                    <a:gd name="T2" fmla="*/ 1704 w 1934"/>
                    <a:gd name="T3" fmla="*/ 2275 h 2515"/>
                    <a:gd name="T4" fmla="*/ 1704 w 1934"/>
                    <a:gd name="T5" fmla="*/ 315 h 2515"/>
                    <a:gd name="T6" fmla="*/ 1777 w 1934"/>
                    <a:gd name="T7" fmla="*/ 315 h 2515"/>
                    <a:gd name="T8" fmla="*/ 1934 w 1934"/>
                    <a:gd name="T9" fmla="*/ 158 h 2515"/>
                    <a:gd name="T10" fmla="*/ 1777 w 1934"/>
                    <a:gd name="T11" fmla="*/ 0 h 2515"/>
                    <a:gd name="T12" fmla="*/ 157 w 1934"/>
                    <a:gd name="T13" fmla="*/ 0 h 2515"/>
                    <a:gd name="T14" fmla="*/ 0 w 1934"/>
                    <a:gd name="T15" fmla="*/ 158 h 2515"/>
                    <a:gd name="T16" fmla="*/ 157 w 1934"/>
                    <a:gd name="T17" fmla="*/ 315 h 2515"/>
                    <a:gd name="T18" fmla="*/ 1199 w 1934"/>
                    <a:gd name="T19" fmla="*/ 315 h 2515"/>
                    <a:gd name="T20" fmla="*/ 1199 w 1934"/>
                    <a:gd name="T21" fmla="*/ 2275 h 2515"/>
                    <a:gd name="T22" fmla="*/ 583 w 1934"/>
                    <a:gd name="T23" fmla="*/ 2275 h 2515"/>
                    <a:gd name="T24" fmla="*/ 464 w 1934"/>
                    <a:gd name="T25" fmla="*/ 2395 h 2515"/>
                    <a:gd name="T26" fmla="*/ 583 w 1934"/>
                    <a:gd name="T27" fmla="*/ 2515 h 2515"/>
                    <a:gd name="T28" fmla="*/ 1815 w 1934"/>
                    <a:gd name="T29" fmla="*/ 2515 h 2515"/>
                    <a:gd name="T30" fmla="*/ 1934 w 1934"/>
                    <a:gd name="T31" fmla="*/ 2395 h 2515"/>
                    <a:gd name="T32" fmla="*/ 1815 w 1934"/>
                    <a:gd name="T33" fmla="*/ 2275 h 2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34" h="2515">
                      <a:moveTo>
                        <a:pt x="1815" y="2275"/>
                      </a:moveTo>
                      <a:cubicBezTo>
                        <a:pt x="1704" y="2275"/>
                        <a:pt x="1704" y="2275"/>
                        <a:pt x="1704" y="2275"/>
                      </a:cubicBezTo>
                      <a:cubicBezTo>
                        <a:pt x="1704" y="315"/>
                        <a:pt x="1704" y="315"/>
                        <a:pt x="1704" y="315"/>
                      </a:cubicBezTo>
                      <a:cubicBezTo>
                        <a:pt x="1777" y="315"/>
                        <a:pt x="1777" y="315"/>
                        <a:pt x="1777" y="315"/>
                      </a:cubicBezTo>
                      <a:cubicBezTo>
                        <a:pt x="1864" y="315"/>
                        <a:pt x="1934" y="245"/>
                        <a:pt x="1934" y="158"/>
                      </a:cubicBezTo>
                      <a:cubicBezTo>
                        <a:pt x="1934" y="71"/>
                        <a:pt x="1864" y="0"/>
                        <a:pt x="1777" y="0"/>
                      </a:cubicBezTo>
                      <a:cubicBezTo>
                        <a:pt x="157" y="0"/>
                        <a:pt x="157" y="0"/>
                        <a:pt x="157" y="0"/>
                      </a:cubicBezTo>
                      <a:cubicBezTo>
                        <a:pt x="70" y="0"/>
                        <a:pt x="0" y="71"/>
                        <a:pt x="0" y="158"/>
                      </a:cubicBezTo>
                      <a:cubicBezTo>
                        <a:pt x="0" y="245"/>
                        <a:pt x="70" y="315"/>
                        <a:pt x="157" y="315"/>
                      </a:cubicBezTo>
                      <a:cubicBezTo>
                        <a:pt x="1199" y="315"/>
                        <a:pt x="1199" y="315"/>
                        <a:pt x="1199" y="315"/>
                      </a:cubicBezTo>
                      <a:cubicBezTo>
                        <a:pt x="1199" y="2275"/>
                        <a:pt x="1199" y="2275"/>
                        <a:pt x="1199" y="2275"/>
                      </a:cubicBezTo>
                      <a:cubicBezTo>
                        <a:pt x="583" y="2275"/>
                        <a:pt x="583" y="2275"/>
                        <a:pt x="583" y="2275"/>
                      </a:cubicBezTo>
                      <a:cubicBezTo>
                        <a:pt x="517" y="2275"/>
                        <a:pt x="464" y="2329"/>
                        <a:pt x="464" y="2395"/>
                      </a:cubicBezTo>
                      <a:cubicBezTo>
                        <a:pt x="464" y="2461"/>
                        <a:pt x="517" y="2515"/>
                        <a:pt x="583" y="2515"/>
                      </a:cubicBezTo>
                      <a:cubicBezTo>
                        <a:pt x="1815" y="2515"/>
                        <a:pt x="1815" y="2515"/>
                        <a:pt x="1815" y="2515"/>
                      </a:cubicBezTo>
                      <a:cubicBezTo>
                        <a:pt x="1881" y="2515"/>
                        <a:pt x="1934" y="2461"/>
                        <a:pt x="1934" y="2395"/>
                      </a:cubicBezTo>
                      <a:cubicBezTo>
                        <a:pt x="1934" y="2329"/>
                        <a:pt x="1881" y="2275"/>
                        <a:pt x="1815" y="2275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" name="Freeform 22">
                  <a:extLst>
                    <a:ext uri="{FF2B5EF4-FFF2-40B4-BE49-F238E27FC236}">
                      <a16:creationId xmlns:a16="http://schemas.microsoft.com/office/drawing/2014/main" id="{FC9B991C-28AA-4C53-A7AF-D16C3F891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0675" y="1795463"/>
                  <a:ext cx="744537" cy="601663"/>
                </a:xfrm>
                <a:custGeom>
                  <a:avLst/>
                  <a:gdLst>
                    <a:gd name="T0" fmla="*/ 1418 w 1501"/>
                    <a:gd name="T1" fmla="*/ 13 h 1212"/>
                    <a:gd name="T2" fmla="*/ 1296 w 1501"/>
                    <a:gd name="T3" fmla="*/ 103 h 1212"/>
                    <a:gd name="T4" fmla="*/ 1076 w 1501"/>
                    <a:gd name="T5" fmla="*/ 1017 h 1212"/>
                    <a:gd name="T6" fmla="*/ 98 w 1501"/>
                    <a:gd name="T7" fmla="*/ 1017 h 1212"/>
                    <a:gd name="T8" fmla="*/ 0 w 1501"/>
                    <a:gd name="T9" fmla="*/ 1115 h 1212"/>
                    <a:gd name="T10" fmla="*/ 98 w 1501"/>
                    <a:gd name="T11" fmla="*/ 1212 h 1212"/>
                    <a:gd name="T12" fmla="*/ 1150 w 1501"/>
                    <a:gd name="T13" fmla="*/ 1212 h 1212"/>
                    <a:gd name="T14" fmla="*/ 1150 w 1501"/>
                    <a:gd name="T15" fmla="*/ 1212 h 1212"/>
                    <a:gd name="T16" fmla="*/ 1152 w 1501"/>
                    <a:gd name="T17" fmla="*/ 1212 h 1212"/>
                    <a:gd name="T18" fmla="*/ 1248 w 1501"/>
                    <a:gd name="T19" fmla="*/ 1134 h 1212"/>
                    <a:gd name="T20" fmla="*/ 1253 w 1501"/>
                    <a:gd name="T21" fmla="*/ 1119 h 1212"/>
                    <a:gd name="T22" fmla="*/ 1486 w 1501"/>
                    <a:gd name="T23" fmla="*/ 149 h 1212"/>
                    <a:gd name="T24" fmla="*/ 1418 w 1501"/>
                    <a:gd name="T25" fmla="*/ 13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01" h="1212">
                      <a:moveTo>
                        <a:pt x="1418" y="13"/>
                      </a:moveTo>
                      <a:cubicBezTo>
                        <a:pt x="1366" y="0"/>
                        <a:pt x="1311" y="41"/>
                        <a:pt x="1296" y="103"/>
                      </a:cubicBezTo>
                      <a:cubicBezTo>
                        <a:pt x="1076" y="1017"/>
                        <a:pt x="1076" y="1017"/>
                        <a:pt x="1076" y="1017"/>
                      </a:cubicBezTo>
                      <a:cubicBezTo>
                        <a:pt x="98" y="1017"/>
                        <a:pt x="98" y="1017"/>
                        <a:pt x="98" y="1017"/>
                      </a:cubicBezTo>
                      <a:cubicBezTo>
                        <a:pt x="44" y="1017"/>
                        <a:pt x="0" y="1061"/>
                        <a:pt x="0" y="1115"/>
                      </a:cubicBezTo>
                      <a:cubicBezTo>
                        <a:pt x="0" y="1169"/>
                        <a:pt x="44" y="1212"/>
                        <a:pt x="98" y="1212"/>
                      </a:cubicBezTo>
                      <a:cubicBezTo>
                        <a:pt x="1150" y="1212"/>
                        <a:pt x="1150" y="1212"/>
                        <a:pt x="1150" y="1212"/>
                      </a:cubicBezTo>
                      <a:cubicBezTo>
                        <a:pt x="1150" y="1212"/>
                        <a:pt x="1150" y="1212"/>
                        <a:pt x="1150" y="1212"/>
                      </a:cubicBezTo>
                      <a:cubicBezTo>
                        <a:pt x="1152" y="1212"/>
                        <a:pt x="1152" y="1212"/>
                        <a:pt x="1152" y="1212"/>
                      </a:cubicBezTo>
                      <a:cubicBezTo>
                        <a:pt x="1200" y="1212"/>
                        <a:pt x="1239" y="1179"/>
                        <a:pt x="1248" y="1134"/>
                      </a:cubicBezTo>
                      <a:cubicBezTo>
                        <a:pt x="1250" y="1129"/>
                        <a:pt x="1252" y="1124"/>
                        <a:pt x="1253" y="1119"/>
                      </a:cubicBezTo>
                      <a:cubicBezTo>
                        <a:pt x="1486" y="149"/>
                        <a:pt x="1486" y="149"/>
                        <a:pt x="1486" y="149"/>
                      </a:cubicBezTo>
                      <a:cubicBezTo>
                        <a:pt x="1501" y="86"/>
                        <a:pt x="1470" y="25"/>
                        <a:pt x="1418" y="13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grpSp>
              <p:nvGrpSpPr>
                <p:cNvPr id="64" name="Group 44">
                  <a:extLst>
                    <a:ext uri="{FF2B5EF4-FFF2-40B4-BE49-F238E27FC236}">
                      <a16:creationId xmlns:a16="http://schemas.microsoft.com/office/drawing/2014/main" id="{E3844D95-B6E7-472D-A7E8-511E9F3781EB}"/>
                    </a:ext>
                  </a:extLst>
                </p:cNvPr>
                <p:cNvGrpSpPr/>
                <p:nvPr/>
              </p:nvGrpSpPr>
              <p:grpSpPr>
                <a:xfrm>
                  <a:off x="5832475" y="1543050"/>
                  <a:ext cx="854075" cy="1919288"/>
                  <a:chOff x="1743075" y="1249363"/>
                  <a:chExt cx="854075" cy="1919288"/>
                </a:xfrm>
                <a:solidFill>
                  <a:schemeClr val="accent1"/>
                </a:solidFill>
              </p:grpSpPr>
              <p:sp>
                <p:nvSpPr>
                  <p:cNvPr id="66" name="Freeform 23">
                    <a:extLst>
                      <a:ext uri="{FF2B5EF4-FFF2-40B4-BE49-F238E27FC236}">
                        <a16:creationId xmlns:a16="http://schemas.microsoft.com/office/drawing/2014/main" id="{5398799B-EC8D-4213-B336-FE926A7F4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3075" y="1651001"/>
                    <a:ext cx="854075" cy="1517650"/>
                  </a:xfrm>
                  <a:custGeom>
                    <a:avLst/>
                    <a:gdLst>
                      <a:gd name="T0" fmla="*/ 0 w 1720"/>
                      <a:gd name="T1" fmla="*/ 349 h 3056"/>
                      <a:gd name="T2" fmla="*/ 349 w 1720"/>
                      <a:gd name="T3" fmla="*/ 0 h 3056"/>
                      <a:gd name="T4" fmla="*/ 595 w 1720"/>
                      <a:gd name="T5" fmla="*/ 101 h 3056"/>
                      <a:gd name="T6" fmla="*/ 624 w 1720"/>
                      <a:gd name="T7" fmla="*/ 122 h 3056"/>
                      <a:gd name="T8" fmla="*/ 1064 w 1720"/>
                      <a:gd name="T9" fmla="*/ 562 h 3056"/>
                      <a:gd name="T10" fmla="*/ 1593 w 1720"/>
                      <a:gd name="T11" fmla="*/ 562 h 3056"/>
                      <a:gd name="T12" fmla="*/ 1720 w 1720"/>
                      <a:gd name="T13" fmla="*/ 689 h 3056"/>
                      <a:gd name="T14" fmla="*/ 1593 w 1720"/>
                      <a:gd name="T15" fmla="*/ 815 h 3056"/>
                      <a:gd name="T16" fmla="*/ 1035 w 1720"/>
                      <a:gd name="T17" fmla="*/ 815 h 3056"/>
                      <a:gd name="T18" fmla="*/ 1035 w 1720"/>
                      <a:gd name="T19" fmla="*/ 815 h 3056"/>
                      <a:gd name="T20" fmla="*/ 1007 w 1720"/>
                      <a:gd name="T21" fmla="*/ 815 h 3056"/>
                      <a:gd name="T22" fmla="*/ 1007 w 1720"/>
                      <a:gd name="T23" fmla="*/ 811 h 3056"/>
                      <a:gd name="T24" fmla="*/ 953 w 1720"/>
                      <a:gd name="T25" fmla="*/ 781 h 3056"/>
                      <a:gd name="T26" fmla="*/ 698 w 1720"/>
                      <a:gd name="T27" fmla="*/ 526 h 3056"/>
                      <a:gd name="T28" fmla="*/ 698 w 1720"/>
                      <a:gd name="T29" fmla="*/ 1322 h 3056"/>
                      <a:gd name="T30" fmla="*/ 1505 w 1720"/>
                      <a:gd name="T31" fmla="*/ 1322 h 3056"/>
                      <a:gd name="T32" fmla="*/ 1518 w 1720"/>
                      <a:gd name="T33" fmla="*/ 1323 h 3056"/>
                      <a:gd name="T34" fmla="*/ 1530 w 1720"/>
                      <a:gd name="T35" fmla="*/ 1322 h 3056"/>
                      <a:gd name="T36" fmla="*/ 1720 w 1720"/>
                      <a:gd name="T37" fmla="*/ 1512 h 3056"/>
                      <a:gd name="T38" fmla="*/ 1720 w 1720"/>
                      <a:gd name="T39" fmla="*/ 1537 h 3056"/>
                      <a:gd name="T40" fmla="*/ 1720 w 1720"/>
                      <a:gd name="T41" fmla="*/ 1537 h 3056"/>
                      <a:gd name="T42" fmla="*/ 1720 w 1720"/>
                      <a:gd name="T43" fmla="*/ 1537 h 3056"/>
                      <a:gd name="T44" fmla="*/ 1720 w 1720"/>
                      <a:gd name="T45" fmla="*/ 2866 h 3056"/>
                      <a:gd name="T46" fmla="*/ 1530 w 1720"/>
                      <a:gd name="T47" fmla="*/ 3056 h 3056"/>
                      <a:gd name="T48" fmla="*/ 1340 w 1720"/>
                      <a:gd name="T49" fmla="*/ 2866 h 3056"/>
                      <a:gd name="T50" fmla="*/ 1340 w 1720"/>
                      <a:gd name="T51" fmla="*/ 1752 h 3056"/>
                      <a:gd name="T52" fmla="*/ 215 w 1720"/>
                      <a:gd name="T53" fmla="*/ 1752 h 3056"/>
                      <a:gd name="T54" fmla="*/ 0 w 1720"/>
                      <a:gd name="T55" fmla="*/ 1537 h 3056"/>
                      <a:gd name="T56" fmla="*/ 0 w 1720"/>
                      <a:gd name="T57" fmla="*/ 1403 h 3056"/>
                      <a:gd name="T58" fmla="*/ 0 w 1720"/>
                      <a:gd name="T59" fmla="*/ 349 h 30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720" h="3056">
                        <a:moveTo>
                          <a:pt x="0" y="349"/>
                        </a:moveTo>
                        <a:cubicBezTo>
                          <a:pt x="0" y="156"/>
                          <a:pt x="156" y="0"/>
                          <a:pt x="349" y="0"/>
                        </a:cubicBezTo>
                        <a:cubicBezTo>
                          <a:pt x="445" y="0"/>
                          <a:pt x="531" y="38"/>
                          <a:pt x="595" y="101"/>
                        </a:cubicBezTo>
                        <a:cubicBezTo>
                          <a:pt x="605" y="106"/>
                          <a:pt x="615" y="113"/>
                          <a:pt x="624" y="122"/>
                        </a:cubicBezTo>
                        <a:cubicBezTo>
                          <a:pt x="1064" y="562"/>
                          <a:pt x="1064" y="562"/>
                          <a:pt x="1064" y="562"/>
                        </a:cubicBezTo>
                        <a:cubicBezTo>
                          <a:pt x="1593" y="562"/>
                          <a:pt x="1593" y="562"/>
                          <a:pt x="1593" y="562"/>
                        </a:cubicBezTo>
                        <a:cubicBezTo>
                          <a:pt x="1663" y="562"/>
                          <a:pt x="1720" y="619"/>
                          <a:pt x="1720" y="689"/>
                        </a:cubicBezTo>
                        <a:cubicBezTo>
                          <a:pt x="1720" y="758"/>
                          <a:pt x="1663" y="815"/>
                          <a:pt x="1593" y="815"/>
                        </a:cubicBezTo>
                        <a:cubicBezTo>
                          <a:pt x="1035" y="815"/>
                          <a:pt x="1035" y="815"/>
                          <a:pt x="1035" y="815"/>
                        </a:cubicBezTo>
                        <a:cubicBezTo>
                          <a:pt x="1035" y="815"/>
                          <a:pt x="1035" y="815"/>
                          <a:pt x="1035" y="815"/>
                        </a:cubicBezTo>
                        <a:cubicBezTo>
                          <a:pt x="1007" y="815"/>
                          <a:pt x="1007" y="815"/>
                          <a:pt x="1007" y="815"/>
                        </a:cubicBezTo>
                        <a:cubicBezTo>
                          <a:pt x="1007" y="811"/>
                          <a:pt x="1007" y="811"/>
                          <a:pt x="1007" y="811"/>
                        </a:cubicBezTo>
                        <a:cubicBezTo>
                          <a:pt x="987" y="806"/>
                          <a:pt x="968" y="796"/>
                          <a:pt x="953" y="781"/>
                        </a:cubicBezTo>
                        <a:cubicBezTo>
                          <a:pt x="698" y="526"/>
                          <a:pt x="698" y="526"/>
                          <a:pt x="698" y="526"/>
                        </a:cubicBezTo>
                        <a:cubicBezTo>
                          <a:pt x="698" y="1322"/>
                          <a:pt x="698" y="1322"/>
                          <a:pt x="698" y="1322"/>
                        </a:cubicBezTo>
                        <a:cubicBezTo>
                          <a:pt x="1505" y="1322"/>
                          <a:pt x="1505" y="1322"/>
                          <a:pt x="1505" y="1322"/>
                        </a:cubicBezTo>
                        <a:cubicBezTo>
                          <a:pt x="1509" y="1322"/>
                          <a:pt x="1513" y="1322"/>
                          <a:pt x="1518" y="1323"/>
                        </a:cubicBezTo>
                        <a:cubicBezTo>
                          <a:pt x="1522" y="1322"/>
                          <a:pt x="1526" y="1322"/>
                          <a:pt x="1530" y="1322"/>
                        </a:cubicBezTo>
                        <a:cubicBezTo>
                          <a:pt x="1635" y="1322"/>
                          <a:pt x="1720" y="1407"/>
                          <a:pt x="1720" y="1512"/>
                        </a:cubicBezTo>
                        <a:cubicBezTo>
                          <a:pt x="1720" y="1537"/>
                          <a:pt x="1720" y="1537"/>
                          <a:pt x="1720" y="1537"/>
                        </a:cubicBezTo>
                        <a:cubicBezTo>
                          <a:pt x="1720" y="1537"/>
                          <a:pt x="1720" y="1537"/>
                          <a:pt x="1720" y="1537"/>
                        </a:cubicBezTo>
                        <a:cubicBezTo>
                          <a:pt x="1720" y="1537"/>
                          <a:pt x="1720" y="1537"/>
                          <a:pt x="1720" y="1537"/>
                        </a:cubicBezTo>
                        <a:cubicBezTo>
                          <a:pt x="1720" y="2866"/>
                          <a:pt x="1720" y="2866"/>
                          <a:pt x="1720" y="2866"/>
                        </a:cubicBezTo>
                        <a:cubicBezTo>
                          <a:pt x="1720" y="2971"/>
                          <a:pt x="1635" y="3056"/>
                          <a:pt x="1530" y="3056"/>
                        </a:cubicBezTo>
                        <a:cubicBezTo>
                          <a:pt x="1425" y="3056"/>
                          <a:pt x="1340" y="2971"/>
                          <a:pt x="1340" y="2866"/>
                        </a:cubicBezTo>
                        <a:cubicBezTo>
                          <a:pt x="1340" y="1752"/>
                          <a:pt x="1340" y="1752"/>
                          <a:pt x="1340" y="1752"/>
                        </a:cubicBezTo>
                        <a:cubicBezTo>
                          <a:pt x="215" y="1752"/>
                          <a:pt x="215" y="1752"/>
                          <a:pt x="215" y="1752"/>
                        </a:cubicBezTo>
                        <a:cubicBezTo>
                          <a:pt x="96" y="1752"/>
                          <a:pt x="0" y="1656"/>
                          <a:pt x="0" y="1537"/>
                        </a:cubicBezTo>
                        <a:cubicBezTo>
                          <a:pt x="0" y="1517"/>
                          <a:pt x="0" y="1429"/>
                          <a:pt x="0" y="1403"/>
                        </a:cubicBezTo>
                        <a:lnTo>
                          <a:pt x="0" y="34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67" name="Oval 24">
                    <a:extLst>
                      <a:ext uri="{FF2B5EF4-FFF2-40B4-BE49-F238E27FC236}">
                        <a16:creationId xmlns:a16="http://schemas.microsoft.com/office/drawing/2014/main" id="{6F759DDF-D934-46D6-BA88-0E4B45FCDD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5775" y="1249363"/>
                    <a:ext cx="347662" cy="347663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65" name="Freeform 25">
                  <a:extLst>
                    <a:ext uri="{FF2B5EF4-FFF2-40B4-BE49-F238E27FC236}">
                      <a16:creationId xmlns:a16="http://schemas.microsoft.com/office/drawing/2014/main" id="{102BC267-9607-4BB7-82EC-60C2CF1DC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2288" y="2071688"/>
                  <a:ext cx="873125" cy="1527175"/>
                </a:xfrm>
                <a:custGeom>
                  <a:avLst/>
                  <a:gdLst>
                    <a:gd name="T0" fmla="*/ 190 w 1758"/>
                    <a:gd name="T1" fmla="*/ 0 h 3078"/>
                    <a:gd name="T2" fmla="*/ 190 w 1758"/>
                    <a:gd name="T3" fmla="*/ 0 h 3078"/>
                    <a:gd name="T4" fmla="*/ 379 w 1758"/>
                    <a:gd name="T5" fmla="*/ 190 h 3078"/>
                    <a:gd name="T6" fmla="*/ 379 w 1758"/>
                    <a:gd name="T7" fmla="*/ 1554 h 3078"/>
                    <a:gd name="T8" fmla="*/ 1568 w 1758"/>
                    <a:gd name="T9" fmla="*/ 1554 h 3078"/>
                    <a:gd name="T10" fmla="*/ 1758 w 1758"/>
                    <a:gd name="T11" fmla="*/ 1744 h 3078"/>
                    <a:gd name="T12" fmla="*/ 1568 w 1758"/>
                    <a:gd name="T13" fmla="*/ 1933 h 3078"/>
                    <a:gd name="T14" fmla="*/ 945 w 1758"/>
                    <a:gd name="T15" fmla="*/ 1933 h 3078"/>
                    <a:gd name="T16" fmla="*/ 945 w 1758"/>
                    <a:gd name="T17" fmla="*/ 2905 h 3078"/>
                    <a:gd name="T18" fmla="*/ 1379 w 1758"/>
                    <a:gd name="T19" fmla="*/ 2905 h 3078"/>
                    <a:gd name="T20" fmla="*/ 1465 w 1758"/>
                    <a:gd name="T21" fmla="*/ 2992 h 3078"/>
                    <a:gd name="T22" fmla="*/ 1379 w 1758"/>
                    <a:gd name="T23" fmla="*/ 3078 h 3078"/>
                    <a:gd name="T24" fmla="*/ 439 w 1758"/>
                    <a:gd name="T25" fmla="*/ 3078 h 3078"/>
                    <a:gd name="T26" fmla="*/ 352 w 1758"/>
                    <a:gd name="T27" fmla="*/ 2992 h 3078"/>
                    <a:gd name="T28" fmla="*/ 439 w 1758"/>
                    <a:gd name="T29" fmla="*/ 2905 h 3078"/>
                    <a:gd name="T30" fmla="*/ 813 w 1758"/>
                    <a:gd name="T31" fmla="*/ 2905 h 3078"/>
                    <a:gd name="T32" fmla="*/ 813 w 1758"/>
                    <a:gd name="T33" fmla="*/ 1933 h 3078"/>
                    <a:gd name="T34" fmla="*/ 190 w 1758"/>
                    <a:gd name="T35" fmla="*/ 1933 h 3078"/>
                    <a:gd name="T36" fmla="*/ 190 w 1758"/>
                    <a:gd name="T37" fmla="*/ 1933 h 3078"/>
                    <a:gd name="T38" fmla="*/ 0 w 1758"/>
                    <a:gd name="T39" fmla="*/ 1744 h 3078"/>
                    <a:gd name="T40" fmla="*/ 0 w 1758"/>
                    <a:gd name="T41" fmla="*/ 190 h 3078"/>
                    <a:gd name="T42" fmla="*/ 190 w 1758"/>
                    <a:gd name="T43" fmla="*/ 0 h 30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758" h="3078">
                      <a:moveTo>
                        <a:pt x="190" y="0"/>
                      </a:moveTo>
                      <a:cubicBezTo>
                        <a:pt x="190" y="0"/>
                        <a:pt x="190" y="0"/>
                        <a:pt x="190" y="0"/>
                      </a:cubicBezTo>
                      <a:cubicBezTo>
                        <a:pt x="294" y="0"/>
                        <a:pt x="379" y="86"/>
                        <a:pt x="379" y="190"/>
                      </a:cubicBezTo>
                      <a:cubicBezTo>
                        <a:pt x="379" y="1554"/>
                        <a:pt x="379" y="1554"/>
                        <a:pt x="379" y="1554"/>
                      </a:cubicBezTo>
                      <a:cubicBezTo>
                        <a:pt x="1568" y="1554"/>
                        <a:pt x="1568" y="1554"/>
                        <a:pt x="1568" y="1554"/>
                      </a:cubicBezTo>
                      <a:cubicBezTo>
                        <a:pt x="1672" y="1554"/>
                        <a:pt x="1758" y="1640"/>
                        <a:pt x="1758" y="1744"/>
                      </a:cubicBezTo>
                      <a:cubicBezTo>
                        <a:pt x="1758" y="1848"/>
                        <a:pt x="1672" y="1933"/>
                        <a:pt x="1568" y="1933"/>
                      </a:cubicBezTo>
                      <a:cubicBezTo>
                        <a:pt x="945" y="1933"/>
                        <a:pt x="945" y="1933"/>
                        <a:pt x="945" y="1933"/>
                      </a:cubicBezTo>
                      <a:cubicBezTo>
                        <a:pt x="945" y="2905"/>
                        <a:pt x="945" y="2905"/>
                        <a:pt x="945" y="2905"/>
                      </a:cubicBezTo>
                      <a:cubicBezTo>
                        <a:pt x="1379" y="2905"/>
                        <a:pt x="1379" y="2905"/>
                        <a:pt x="1379" y="2905"/>
                      </a:cubicBezTo>
                      <a:cubicBezTo>
                        <a:pt x="1426" y="2905"/>
                        <a:pt x="1465" y="2944"/>
                        <a:pt x="1465" y="2992"/>
                      </a:cubicBezTo>
                      <a:cubicBezTo>
                        <a:pt x="1465" y="3040"/>
                        <a:pt x="1426" y="3078"/>
                        <a:pt x="1379" y="3078"/>
                      </a:cubicBezTo>
                      <a:cubicBezTo>
                        <a:pt x="439" y="3078"/>
                        <a:pt x="439" y="3078"/>
                        <a:pt x="439" y="3078"/>
                      </a:cubicBezTo>
                      <a:cubicBezTo>
                        <a:pt x="391" y="3078"/>
                        <a:pt x="352" y="3040"/>
                        <a:pt x="352" y="2992"/>
                      </a:cubicBezTo>
                      <a:cubicBezTo>
                        <a:pt x="352" y="2944"/>
                        <a:pt x="391" y="2905"/>
                        <a:pt x="439" y="2905"/>
                      </a:cubicBezTo>
                      <a:cubicBezTo>
                        <a:pt x="813" y="2905"/>
                        <a:pt x="813" y="2905"/>
                        <a:pt x="813" y="2905"/>
                      </a:cubicBezTo>
                      <a:cubicBezTo>
                        <a:pt x="813" y="1933"/>
                        <a:pt x="813" y="1933"/>
                        <a:pt x="813" y="1933"/>
                      </a:cubicBezTo>
                      <a:cubicBezTo>
                        <a:pt x="190" y="1933"/>
                        <a:pt x="190" y="1933"/>
                        <a:pt x="190" y="1933"/>
                      </a:cubicBezTo>
                      <a:cubicBezTo>
                        <a:pt x="190" y="1933"/>
                        <a:pt x="190" y="1933"/>
                        <a:pt x="190" y="1933"/>
                      </a:cubicBezTo>
                      <a:cubicBezTo>
                        <a:pt x="85" y="1933"/>
                        <a:pt x="0" y="1848"/>
                        <a:pt x="0" y="1744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86"/>
                        <a:pt x="85" y="0"/>
                        <a:pt x="19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9" name="Group 21">
                <a:extLst>
                  <a:ext uri="{FF2B5EF4-FFF2-40B4-BE49-F238E27FC236}">
                    <a16:creationId xmlns:a16="http://schemas.microsoft.com/office/drawing/2014/main" id="{569FBFCC-BBF2-4ADC-AC2D-A061A7EAEE82}"/>
                  </a:ext>
                </a:extLst>
              </p:cNvPr>
              <p:cNvGrpSpPr/>
              <p:nvPr/>
            </p:nvGrpSpPr>
            <p:grpSpPr>
              <a:xfrm>
                <a:off x="7900502" y="2092787"/>
                <a:ext cx="1377092" cy="1818466"/>
                <a:chOff x="4040188" y="1670050"/>
                <a:chExt cx="1362075" cy="1798638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0" name="Oval 7">
                  <a:extLst>
                    <a:ext uri="{FF2B5EF4-FFF2-40B4-BE49-F238E27FC236}">
                      <a16:creationId xmlns:a16="http://schemas.microsoft.com/office/drawing/2014/main" id="{5B4BD16B-546F-4824-91E5-25EB9056D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4700" y="1701800"/>
                  <a:ext cx="271463" cy="2730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1" name="Freeform 8">
                  <a:extLst>
                    <a:ext uri="{FF2B5EF4-FFF2-40B4-BE49-F238E27FC236}">
                      <a16:creationId xmlns:a16="http://schemas.microsoft.com/office/drawing/2014/main" id="{3F275E4B-6E2A-4F4B-9D0A-76BE097FA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0188" y="1670050"/>
                  <a:ext cx="1362075" cy="1798638"/>
                </a:xfrm>
                <a:custGeom>
                  <a:avLst/>
                  <a:gdLst>
                    <a:gd name="T0" fmla="*/ 4482 w 4554"/>
                    <a:gd name="T1" fmla="*/ 76 h 6021"/>
                    <a:gd name="T2" fmla="*/ 4210 w 4554"/>
                    <a:gd name="T3" fmla="*/ 77 h 6021"/>
                    <a:gd name="T4" fmla="*/ 3139 w 4554"/>
                    <a:gd name="T5" fmla="*/ 1147 h 6021"/>
                    <a:gd name="T6" fmla="*/ 2961 w 4554"/>
                    <a:gd name="T7" fmla="*/ 1112 h 6021"/>
                    <a:gd name="T8" fmla="*/ 2607 w 4554"/>
                    <a:gd name="T9" fmla="*/ 1112 h 6021"/>
                    <a:gd name="T10" fmla="*/ 2557 w 4554"/>
                    <a:gd name="T11" fmla="*/ 1485 h 6021"/>
                    <a:gd name="T12" fmla="*/ 2446 w 4554"/>
                    <a:gd name="T13" fmla="*/ 1856 h 6021"/>
                    <a:gd name="T14" fmla="*/ 2379 w 4554"/>
                    <a:gd name="T15" fmla="*/ 1581 h 6021"/>
                    <a:gd name="T16" fmla="*/ 2322 w 4554"/>
                    <a:gd name="T17" fmla="*/ 1432 h 6021"/>
                    <a:gd name="T18" fmla="*/ 2412 w 4554"/>
                    <a:gd name="T19" fmla="*/ 1338 h 6021"/>
                    <a:gd name="T20" fmla="*/ 2280 w 4554"/>
                    <a:gd name="T21" fmla="*/ 1201 h 6021"/>
                    <a:gd name="T22" fmla="*/ 2280 w 4554"/>
                    <a:gd name="T23" fmla="*/ 1199 h 6021"/>
                    <a:gd name="T24" fmla="*/ 2278 w 4554"/>
                    <a:gd name="T25" fmla="*/ 1197 h 6021"/>
                    <a:gd name="T26" fmla="*/ 2277 w 4554"/>
                    <a:gd name="T27" fmla="*/ 1198 h 6021"/>
                    <a:gd name="T28" fmla="*/ 2276 w 4554"/>
                    <a:gd name="T29" fmla="*/ 1197 h 6021"/>
                    <a:gd name="T30" fmla="*/ 2274 w 4554"/>
                    <a:gd name="T31" fmla="*/ 1199 h 6021"/>
                    <a:gd name="T32" fmla="*/ 2274 w 4554"/>
                    <a:gd name="T33" fmla="*/ 1201 h 6021"/>
                    <a:gd name="T34" fmla="*/ 2142 w 4554"/>
                    <a:gd name="T35" fmla="*/ 1338 h 6021"/>
                    <a:gd name="T36" fmla="*/ 2232 w 4554"/>
                    <a:gd name="T37" fmla="*/ 1432 h 6021"/>
                    <a:gd name="T38" fmla="*/ 2175 w 4554"/>
                    <a:gd name="T39" fmla="*/ 1581 h 6021"/>
                    <a:gd name="T40" fmla="*/ 2108 w 4554"/>
                    <a:gd name="T41" fmla="*/ 1856 h 6021"/>
                    <a:gd name="T42" fmla="*/ 1997 w 4554"/>
                    <a:gd name="T43" fmla="*/ 1485 h 6021"/>
                    <a:gd name="T44" fmla="*/ 1947 w 4554"/>
                    <a:gd name="T45" fmla="*/ 1112 h 6021"/>
                    <a:gd name="T46" fmla="*/ 1593 w 4554"/>
                    <a:gd name="T47" fmla="*/ 1112 h 6021"/>
                    <a:gd name="T48" fmla="*/ 1415 w 4554"/>
                    <a:gd name="T49" fmla="*/ 1147 h 6021"/>
                    <a:gd name="T50" fmla="*/ 344 w 4554"/>
                    <a:gd name="T51" fmla="*/ 77 h 6021"/>
                    <a:gd name="T52" fmla="*/ 72 w 4554"/>
                    <a:gd name="T53" fmla="*/ 76 h 6021"/>
                    <a:gd name="T54" fmla="*/ 77 w 4554"/>
                    <a:gd name="T55" fmla="*/ 345 h 6021"/>
                    <a:gd name="T56" fmla="*/ 1596 w 4554"/>
                    <a:gd name="T57" fmla="*/ 1876 h 6021"/>
                    <a:gd name="T58" fmla="*/ 1684 w 4554"/>
                    <a:gd name="T59" fmla="*/ 1876 h 6021"/>
                    <a:gd name="T60" fmla="*/ 1684 w 4554"/>
                    <a:gd name="T61" fmla="*/ 5763 h 6021"/>
                    <a:gd name="T62" fmla="*/ 1945 w 4554"/>
                    <a:gd name="T63" fmla="*/ 6021 h 6021"/>
                    <a:gd name="T64" fmla="*/ 2201 w 4554"/>
                    <a:gd name="T65" fmla="*/ 5763 h 6021"/>
                    <a:gd name="T66" fmla="*/ 2201 w 4554"/>
                    <a:gd name="T67" fmla="*/ 3472 h 6021"/>
                    <a:gd name="T68" fmla="*/ 2274 w 4554"/>
                    <a:gd name="T69" fmla="*/ 3472 h 6021"/>
                    <a:gd name="T70" fmla="*/ 2280 w 4554"/>
                    <a:gd name="T71" fmla="*/ 3472 h 6021"/>
                    <a:gd name="T72" fmla="*/ 2353 w 4554"/>
                    <a:gd name="T73" fmla="*/ 3472 h 6021"/>
                    <a:gd name="T74" fmla="*/ 2353 w 4554"/>
                    <a:gd name="T75" fmla="*/ 5763 h 6021"/>
                    <a:gd name="T76" fmla="*/ 2609 w 4554"/>
                    <a:gd name="T77" fmla="*/ 6021 h 6021"/>
                    <a:gd name="T78" fmla="*/ 2871 w 4554"/>
                    <a:gd name="T79" fmla="*/ 5763 h 6021"/>
                    <a:gd name="T80" fmla="*/ 2871 w 4554"/>
                    <a:gd name="T81" fmla="*/ 1876 h 6021"/>
                    <a:gd name="T82" fmla="*/ 2958 w 4554"/>
                    <a:gd name="T83" fmla="*/ 1876 h 6021"/>
                    <a:gd name="T84" fmla="*/ 4477 w 4554"/>
                    <a:gd name="T85" fmla="*/ 345 h 6021"/>
                    <a:gd name="T86" fmla="*/ 4482 w 4554"/>
                    <a:gd name="T87" fmla="*/ 76 h 60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554" h="6021">
                      <a:moveTo>
                        <a:pt x="4482" y="76"/>
                      </a:moveTo>
                      <a:cubicBezTo>
                        <a:pt x="4407" y="0"/>
                        <a:pt x="4286" y="1"/>
                        <a:pt x="4210" y="77"/>
                      </a:cubicBezTo>
                      <a:cubicBezTo>
                        <a:pt x="4210" y="77"/>
                        <a:pt x="3580" y="707"/>
                        <a:pt x="3139" y="1147"/>
                      </a:cubicBezTo>
                      <a:cubicBezTo>
                        <a:pt x="3084" y="1125"/>
                        <a:pt x="3024" y="1112"/>
                        <a:pt x="2961" y="1112"/>
                      </a:cubicBezTo>
                      <a:cubicBezTo>
                        <a:pt x="2961" y="1112"/>
                        <a:pt x="2961" y="1112"/>
                        <a:pt x="2607" y="1112"/>
                      </a:cubicBezTo>
                      <a:cubicBezTo>
                        <a:pt x="2604" y="1156"/>
                        <a:pt x="2592" y="1316"/>
                        <a:pt x="2557" y="1485"/>
                      </a:cubicBezTo>
                      <a:cubicBezTo>
                        <a:pt x="2537" y="1581"/>
                        <a:pt x="2446" y="1856"/>
                        <a:pt x="2446" y="1856"/>
                      </a:cubicBezTo>
                      <a:cubicBezTo>
                        <a:pt x="2446" y="1856"/>
                        <a:pt x="2396" y="1646"/>
                        <a:pt x="2379" y="1581"/>
                      </a:cubicBezTo>
                      <a:cubicBezTo>
                        <a:pt x="2367" y="1535"/>
                        <a:pt x="2322" y="1432"/>
                        <a:pt x="2322" y="1432"/>
                      </a:cubicBezTo>
                      <a:cubicBezTo>
                        <a:pt x="2412" y="1338"/>
                        <a:pt x="2412" y="1338"/>
                        <a:pt x="2412" y="1338"/>
                      </a:cubicBezTo>
                      <a:cubicBezTo>
                        <a:pt x="2280" y="1201"/>
                        <a:pt x="2280" y="1201"/>
                        <a:pt x="2280" y="1201"/>
                      </a:cubicBezTo>
                      <a:cubicBezTo>
                        <a:pt x="2280" y="1199"/>
                        <a:pt x="2280" y="1199"/>
                        <a:pt x="2280" y="1199"/>
                      </a:cubicBezTo>
                      <a:cubicBezTo>
                        <a:pt x="2278" y="1197"/>
                        <a:pt x="2278" y="1197"/>
                        <a:pt x="2278" y="1197"/>
                      </a:cubicBezTo>
                      <a:cubicBezTo>
                        <a:pt x="2277" y="1198"/>
                        <a:pt x="2277" y="1198"/>
                        <a:pt x="2277" y="1198"/>
                      </a:cubicBezTo>
                      <a:cubicBezTo>
                        <a:pt x="2276" y="1197"/>
                        <a:pt x="2276" y="1197"/>
                        <a:pt x="2276" y="1197"/>
                      </a:cubicBezTo>
                      <a:cubicBezTo>
                        <a:pt x="2274" y="1199"/>
                        <a:pt x="2274" y="1199"/>
                        <a:pt x="2274" y="1199"/>
                      </a:cubicBezTo>
                      <a:cubicBezTo>
                        <a:pt x="2274" y="1201"/>
                        <a:pt x="2274" y="1201"/>
                        <a:pt x="2274" y="1201"/>
                      </a:cubicBezTo>
                      <a:cubicBezTo>
                        <a:pt x="2142" y="1338"/>
                        <a:pt x="2142" y="1338"/>
                        <a:pt x="2142" y="1338"/>
                      </a:cubicBezTo>
                      <a:cubicBezTo>
                        <a:pt x="2232" y="1432"/>
                        <a:pt x="2232" y="1432"/>
                        <a:pt x="2232" y="1432"/>
                      </a:cubicBezTo>
                      <a:cubicBezTo>
                        <a:pt x="2232" y="1432"/>
                        <a:pt x="2187" y="1535"/>
                        <a:pt x="2175" y="1581"/>
                      </a:cubicBezTo>
                      <a:cubicBezTo>
                        <a:pt x="2158" y="1646"/>
                        <a:pt x="2108" y="1856"/>
                        <a:pt x="2108" y="1856"/>
                      </a:cubicBezTo>
                      <a:cubicBezTo>
                        <a:pt x="2108" y="1856"/>
                        <a:pt x="2017" y="1581"/>
                        <a:pt x="1997" y="1485"/>
                      </a:cubicBezTo>
                      <a:cubicBezTo>
                        <a:pt x="1962" y="1316"/>
                        <a:pt x="1950" y="1156"/>
                        <a:pt x="1947" y="1112"/>
                      </a:cubicBezTo>
                      <a:cubicBezTo>
                        <a:pt x="1593" y="1112"/>
                        <a:pt x="1593" y="1112"/>
                        <a:pt x="1593" y="1112"/>
                      </a:cubicBezTo>
                      <a:cubicBezTo>
                        <a:pt x="1530" y="1112"/>
                        <a:pt x="1470" y="1125"/>
                        <a:pt x="1415" y="1147"/>
                      </a:cubicBezTo>
                      <a:cubicBezTo>
                        <a:pt x="974" y="707"/>
                        <a:pt x="344" y="77"/>
                        <a:pt x="344" y="77"/>
                      </a:cubicBezTo>
                      <a:cubicBezTo>
                        <a:pt x="268" y="1"/>
                        <a:pt x="147" y="0"/>
                        <a:pt x="72" y="76"/>
                      </a:cubicBezTo>
                      <a:cubicBezTo>
                        <a:pt x="0" y="147"/>
                        <a:pt x="1" y="269"/>
                        <a:pt x="77" y="345"/>
                      </a:cubicBezTo>
                      <a:cubicBezTo>
                        <a:pt x="147" y="415"/>
                        <a:pt x="1596" y="1876"/>
                        <a:pt x="1596" y="1876"/>
                      </a:cubicBezTo>
                      <a:cubicBezTo>
                        <a:pt x="1683" y="1876"/>
                        <a:pt x="1684" y="1876"/>
                        <a:pt x="1684" y="1876"/>
                      </a:cubicBezTo>
                      <a:cubicBezTo>
                        <a:pt x="1684" y="3091"/>
                        <a:pt x="1684" y="5763"/>
                        <a:pt x="1684" y="5763"/>
                      </a:cubicBezTo>
                      <a:cubicBezTo>
                        <a:pt x="1684" y="5908"/>
                        <a:pt x="1801" y="6021"/>
                        <a:pt x="1945" y="6021"/>
                      </a:cubicBezTo>
                      <a:cubicBezTo>
                        <a:pt x="2083" y="6021"/>
                        <a:pt x="2201" y="5908"/>
                        <a:pt x="2201" y="5763"/>
                      </a:cubicBezTo>
                      <a:cubicBezTo>
                        <a:pt x="2201" y="3472"/>
                        <a:pt x="2201" y="3472"/>
                        <a:pt x="2201" y="3472"/>
                      </a:cubicBezTo>
                      <a:cubicBezTo>
                        <a:pt x="2230" y="3472"/>
                        <a:pt x="2254" y="3472"/>
                        <a:pt x="2274" y="3472"/>
                      </a:cubicBezTo>
                      <a:cubicBezTo>
                        <a:pt x="2276" y="3472"/>
                        <a:pt x="2278" y="3472"/>
                        <a:pt x="2280" y="3472"/>
                      </a:cubicBezTo>
                      <a:cubicBezTo>
                        <a:pt x="2300" y="3472"/>
                        <a:pt x="2324" y="3472"/>
                        <a:pt x="2353" y="3472"/>
                      </a:cubicBezTo>
                      <a:cubicBezTo>
                        <a:pt x="2353" y="3472"/>
                        <a:pt x="2353" y="3472"/>
                        <a:pt x="2353" y="5763"/>
                      </a:cubicBezTo>
                      <a:cubicBezTo>
                        <a:pt x="2353" y="5908"/>
                        <a:pt x="2471" y="6021"/>
                        <a:pt x="2609" y="6021"/>
                      </a:cubicBezTo>
                      <a:cubicBezTo>
                        <a:pt x="2753" y="6021"/>
                        <a:pt x="2871" y="5908"/>
                        <a:pt x="2871" y="5763"/>
                      </a:cubicBezTo>
                      <a:cubicBezTo>
                        <a:pt x="2871" y="5763"/>
                        <a:pt x="2871" y="3091"/>
                        <a:pt x="2871" y="1876"/>
                      </a:cubicBezTo>
                      <a:cubicBezTo>
                        <a:pt x="2871" y="1876"/>
                        <a:pt x="2871" y="1876"/>
                        <a:pt x="2958" y="1876"/>
                      </a:cubicBezTo>
                      <a:cubicBezTo>
                        <a:pt x="2958" y="1876"/>
                        <a:pt x="4407" y="415"/>
                        <a:pt x="4477" y="345"/>
                      </a:cubicBezTo>
                      <a:cubicBezTo>
                        <a:pt x="4554" y="269"/>
                        <a:pt x="4554" y="147"/>
                        <a:pt x="4482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80169E73-4EDA-41F5-96DC-6E02859BC24C}"/>
              </a:ext>
            </a:extLst>
          </p:cNvPr>
          <p:cNvSpPr/>
          <p:nvPr/>
        </p:nvSpPr>
        <p:spPr>
          <a:xfrm>
            <a:off x="1342389" y="4709514"/>
            <a:ext cx="4279517" cy="1159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策略：立足项目的生产经营活动来进行企业风险评估，主要评估团队的内部风险，兼顾外部风险。</a:t>
            </a: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64A5FD6-E09D-4FD0-8A10-E44C0CC9D947}"/>
              </a:ext>
            </a:extLst>
          </p:cNvPr>
          <p:cNvSpPr/>
          <p:nvPr/>
        </p:nvSpPr>
        <p:spPr>
          <a:xfrm>
            <a:off x="7176068" y="4709514"/>
            <a:ext cx="4279517" cy="199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在研究员工打卡平台的生产过程中，存在着技术人员的流失、代码信息泄露等风险。</a:t>
            </a:r>
          </a:p>
          <a:p>
            <a:r>
              <a:rPr lang="zh-CN" altLang="en-US" dirty="0"/>
              <a:t>策略</a:t>
            </a:r>
            <a:r>
              <a:rPr lang="zh-CN" altLang="zh-CN" dirty="0"/>
              <a:t>：成立公司后</a:t>
            </a:r>
            <a:r>
              <a:rPr lang="en-US" altLang="zh-CN" dirty="0"/>
              <a:t>,</a:t>
            </a:r>
            <a:r>
              <a:rPr lang="zh-CN" altLang="zh-CN" dirty="0"/>
              <a:t>在任职前要签订劳动合同</a:t>
            </a:r>
            <a:r>
              <a:rPr lang="en-US" altLang="zh-CN" dirty="0"/>
              <a:t>,</a:t>
            </a:r>
            <a:r>
              <a:rPr lang="zh-CN" altLang="zh-CN" dirty="0"/>
              <a:t>也要签订信息保密合同</a:t>
            </a:r>
            <a:r>
              <a:rPr lang="en-US" altLang="zh-CN" dirty="0"/>
              <a:t>,</a:t>
            </a:r>
            <a:r>
              <a:rPr lang="zh-CN" altLang="zh-CN" dirty="0"/>
              <a:t>依法律的形式来规范人员的行为。</a:t>
            </a: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26E781F-77ED-49FF-9462-C82606D263C8}"/>
              </a:ext>
            </a:extLst>
          </p:cNvPr>
          <p:cNvCxnSpPr/>
          <p:nvPr/>
        </p:nvCxnSpPr>
        <p:spPr>
          <a:xfrm>
            <a:off x="7279443" y="4592594"/>
            <a:ext cx="522375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34AB21BA-8F4E-42E1-ABCC-8DF9F120D5A4}"/>
              </a:ext>
            </a:extLst>
          </p:cNvPr>
          <p:cNvSpPr/>
          <p:nvPr/>
        </p:nvSpPr>
        <p:spPr>
          <a:xfrm>
            <a:off x="9583435" y="546020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631BB55F-9516-47E9-AD83-1AE080F7DF47}"/>
              </a:ext>
            </a:extLst>
          </p:cNvPr>
          <p:cNvSpPr/>
          <p:nvPr/>
        </p:nvSpPr>
        <p:spPr>
          <a:xfrm>
            <a:off x="10100552" y="15924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FA24A29A-BE07-4DD4-9551-C336820EF98D}"/>
              </a:ext>
            </a:extLst>
          </p:cNvPr>
          <p:cNvSpPr/>
          <p:nvPr/>
        </p:nvSpPr>
        <p:spPr>
          <a:xfrm>
            <a:off x="9257381" y="941094"/>
            <a:ext cx="1011940" cy="500586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81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71" grpId="0" animBg="1"/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9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24" name="文本框 23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风险控制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14790" y="2251416"/>
              <a:ext cx="1283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Risk Control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31" name="直接连接符 30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8885CCC-6404-4927-A576-37620669C90F}"/>
              </a:ext>
            </a:extLst>
          </p:cNvPr>
          <p:cNvGrpSpPr/>
          <p:nvPr/>
        </p:nvGrpSpPr>
        <p:grpSpPr>
          <a:xfrm>
            <a:off x="769404" y="2115306"/>
            <a:ext cx="1702443" cy="2060219"/>
            <a:chOff x="870753" y="1815096"/>
            <a:chExt cx="1702443" cy="2060219"/>
          </a:xfrm>
        </p:grpSpPr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5C840A15-3A46-4FE2-A4CF-1F61E8BA0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3659" y="1815096"/>
              <a:ext cx="792332" cy="1556255"/>
            </a:xfrm>
            <a:custGeom>
              <a:avLst/>
              <a:gdLst>
                <a:gd name="T0" fmla="*/ 2322 w 2374"/>
                <a:gd name="T1" fmla="*/ 0 h 4656"/>
                <a:gd name="T2" fmla="*/ 1187 w 2374"/>
                <a:gd name="T3" fmla="*/ 0 h 4656"/>
                <a:gd name="T4" fmla="*/ 52 w 2374"/>
                <a:gd name="T5" fmla="*/ 0 h 4656"/>
                <a:gd name="T6" fmla="*/ 0 w 2374"/>
                <a:gd name="T7" fmla="*/ 0 h 4656"/>
                <a:gd name="T8" fmla="*/ 0 w 2374"/>
                <a:gd name="T9" fmla="*/ 52 h 4656"/>
                <a:gd name="T10" fmla="*/ 0 w 2374"/>
                <a:gd name="T11" fmla="*/ 2712 h 4656"/>
                <a:gd name="T12" fmla="*/ 0 w 2374"/>
                <a:gd name="T13" fmla="*/ 2764 h 4656"/>
                <a:gd name="T14" fmla="*/ 52 w 2374"/>
                <a:gd name="T15" fmla="*/ 2764 h 4656"/>
                <a:gd name="T16" fmla="*/ 881 w 2374"/>
                <a:gd name="T17" fmla="*/ 2764 h 4656"/>
                <a:gd name="T18" fmla="*/ 321 w 2374"/>
                <a:gd name="T19" fmla="*/ 4546 h 4656"/>
                <a:gd name="T20" fmla="*/ 420 w 2374"/>
                <a:gd name="T21" fmla="*/ 4577 h 4656"/>
                <a:gd name="T22" fmla="*/ 691 w 2374"/>
                <a:gd name="T23" fmla="*/ 3715 h 4656"/>
                <a:gd name="T24" fmla="*/ 1135 w 2374"/>
                <a:gd name="T25" fmla="*/ 3715 h 4656"/>
                <a:gd name="T26" fmla="*/ 1135 w 2374"/>
                <a:gd name="T27" fmla="*/ 4098 h 4656"/>
                <a:gd name="T28" fmla="*/ 1187 w 2374"/>
                <a:gd name="T29" fmla="*/ 4150 h 4656"/>
                <a:gd name="T30" fmla="*/ 1239 w 2374"/>
                <a:gd name="T31" fmla="*/ 4098 h 4656"/>
                <a:gd name="T32" fmla="*/ 1239 w 2374"/>
                <a:gd name="T33" fmla="*/ 3715 h 4656"/>
                <a:gd name="T34" fmla="*/ 1683 w 2374"/>
                <a:gd name="T35" fmla="*/ 3715 h 4656"/>
                <a:gd name="T36" fmla="*/ 1954 w 2374"/>
                <a:gd name="T37" fmla="*/ 4577 h 4656"/>
                <a:gd name="T38" fmla="*/ 2054 w 2374"/>
                <a:gd name="T39" fmla="*/ 4546 h 4656"/>
                <a:gd name="T40" fmla="*/ 1493 w 2374"/>
                <a:gd name="T41" fmla="*/ 2764 h 4656"/>
                <a:gd name="T42" fmla="*/ 2322 w 2374"/>
                <a:gd name="T43" fmla="*/ 2764 h 4656"/>
                <a:gd name="T44" fmla="*/ 2374 w 2374"/>
                <a:gd name="T45" fmla="*/ 2764 h 4656"/>
                <a:gd name="T46" fmla="*/ 2374 w 2374"/>
                <a:gd name="T47" fmla="*/ 2712 h 4656"/>
                <a:gd name="T48" fmla="*/ 2374 w 2374"/>
                <a:gd name="T49" fmla="*/ 52 h 4656"/>
                <a:gd name="T50" fmla="*/ 2374 w 2374"/>
                <a:gd name="T51" fmla="*/ 0 h 4656"/>
                <a:gd name="T52" fmla="*/ 2322 w 2374"/>
                <a:gd name="T53" fmla="*/ 0 h 4656"/>
                <a:gd name="T54" fmla="*/ 724 w 2374"/>
                <a:gd name="T55" fmla="*/ 3611 h 4656"/>
                <a:gd name="T56" fmla="*/ 991 w 2374"/>
                <a:gd name="T57" fmla="*/ 2764 h 4656"/>
                <a:gd name="T58" fmla="*/ 1135 w 2374"/>
                <a:gd name="T59" fmla="*/ 2764 h 4656"/>
                <a:gd name="T60" fmla="*/ 1135 w 2374"/>
                <a:gd name="T61" fmla="*/ 3611 h 4656"/>
                <a:gd name="T62" fmla="*/ 724 w 2374"/>
                <a:gd name="T63" fmla="*/ 3611 h 4656"/>
                <a:gd name="T64" fmla="*/ 1650 w 2374"/>
                <a:gd name="T65" fmla="*/ 3611 h 4656"/>
                <a:gd name="T66" fmla="*/ 1239 w 2374"/>
                <a:gd name="T67" fmla="*/ 3611 h 4656"/>
                <a:gd name="T68" fmla="*/ 1239 w 2374"/>
                <a:gd name="T69" fmla="*/ 2764 h 4656"/>
                <a:gd name="T70" fmla="*/ 1384 w 2374"/>
                <a:gd name="T71" fmla="*/ 2764 h 4656"/>
                <a:gd name="T72" fmla="*/ 1650 w 2374"/>
                <a:gd name="T73" fmla="*/ 3611 h 4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74" h="4656">
                  <a:moveTo>
                    <a:pt x="2322" y="0"/>
                  </a:moveTo>
                  <a:cubicBezTo>
                    <a:pt x="1187" y="0"/>
                    <a:pt x="1187" y="0"/>
                    <a:pt x="118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712"/>
                    <a:pt x="0" y="2712"/>
                    <a:pt x="0" y="2712"/>
                  </a:cubicBezTo>
                  <a:cubicBezTo>
                    <a:pt x="0" y="2764"/>
                    <a:pt x="0" y="2764"/>
                    <a:pt x="0" y="2764"/>
                  </a:cubicBezTo>
                  <a:cubicBezTo>
                    <a:pt x="52" y="2764"/>
                    <a:pt x="52" y="2764"/>
                    <a:pt x="52" y="2764"/>
                  </a:cubicBezTo>
                  <a:cubicBezTo>
                    <a:pt x="881" y="2764"/>
                    <a:pt x="881" y="2764"/>
                    <a:pt x="881" y="2764"/>
                  </a:cubicBezTo>
                  <a:cubicBezTo>
                    <a:pt x="321" y="4546"/>
                    <a:pt x="321" y="4546"/>
                    <a:pt x="321" y="4546"/>
                  </a:cubicBezTo>
                  <a:cubicBezTo>
                    <a:pt x="296" y="4636"/>
                    <a:pt x="395" y="4656"/>
                    <a:pt x="420" y="4577"/>
                  </a:cubicBezTo>
                  <a:cubicBezTo>
                    <a:pt x="691" y="3715"/>
                    <a:pt x="691" y="3715"/>
                    <a:pt x="691" y="3715"/>
                  </a:cubicBezTo>
                  <a:cubicBezTo>
                    <a:pt x="1135" y="3715"/>
                    <a:pt x="1135" y="3715"/>
                    <a:pt x="1135" y="3715"/>
                  </a:cubicBezTo>
                  <a:cubicBezTo>
                    <a:pt x="1135" y="4098"/>
                    <a:pt x="1135" y="4098"/>
                    <a:pt x="1135" y="4098"/>
                  </a:cubicBezTo>
                  <a:cubicBezTo>
                    <a:pt x="1135" y="4127"/>
                    <a:pt x="1158" y="4150"/>
                    <a:pt x="1187" y="4150"/>
                  </a:cubicBezTo>
                  <a:cubicBezTo>
                    <a:pt x="1216" y="4150"/>
                    <a:pt x="1239" y="4127"/>
                    <a:pt x="1239" y="4098"/>
                  </a:cubicBezTo>
                  <a:cubicBezTo>
                    <a:pt x="1239" y="3715"/>
                    <a:pt x="1239" y="3715"/>
                    <a:pt x="1239" y="3715"/>
                  </a:cubicBezTo>
                  <a:cubicBezTo>
                    <a:pt x="1683" y="3715"/>
                    <a:pt x="1683" y="3715"/>
                    <a:pt x="1683" y="3715"/>
                  </a:cubicBezTo>
                  <a:cubicBezTo>
                    <a:pt x="1954" y="4577"/>
                    <a:pt x="1954" y="4577"/>
                    <a:pt x="1954" y="4577"/>
                  </a:cubicBezTo>
                  <a:cubicBezTo>
                    <a:pt x="1976" y="4646"/>
                    <a:pt x="2078" y="4623"/>
                    <a:pt x="2054" y="4546"/>
                  </a:cubicBezTo>
                  <a:cubicBezTo>
                    <a:pt x="1493" y="2764"/>
                    <a:pt x="1493" y="2764"/>
                    <a:pt x="1493" y="2764"/>
                  </a:cubicBezTo>
                  <a:cubicBezTo>
                    <a:pt x="2322" y="2764"/>
                    <a:pt x="2322" y="2764"/>
                    <a:pt x="2322" y="2764"/>
                  </a:cubicBezTo>
                  <a:cubicBezTo>
                    <a:pt x="2374" y="2764"/>
                    <a:pt x="2374" y="2764"/>
                    <a:pt x="2374" y="2764"/>
                  </a:cubicBezTo>
                  <a:cubicBezTo>
                    <a:pt x="2374" y="2712"/>
                    <a:pt x="2374" y="2712"/>
                    <a:pt x="2374" y="2712"/>
                  </a:cubicBezTo>
                  <a:cubicBezTo>
                    <a:pt x="2374" y="52"/>
                    <a:pt x="2374" y="52"/>
                    <a:pt x="2374" y="52"/>
                  </a:cubicBezTo>
                  <a:cubicBezTo>
                    <a:pt x="2374" y="0"/>
                    <a:pt x="2374" y="0"/>
                    <a:pt x="2374" y="0"/>
                  </a:cubicBezTo>
                  <a:lnTo>
                    <a:pt x="2322" y="0"/>
                  </a:lnTo>
                  <a:close/>
                  <a:moveTo>
                    <a:pt x="724" y="3611"/>
                  </a:moveTo>
                  <a:cubicBezTo>
                    <a:pt x="991" y="2764"/>
                    <a:pt x="991" y="2764"/>
                    <a:pt x="991" y="2764"/>
                  </a:cubicBezTo>
                  <a:cubicBezTo>
                    <a:pt x="1135" y="2764"/>
                    <a:pt x="1135" y="2764"/>
                    <a:pt x="1135" y="2764"/>
                  </a:cubicBezTo>
                  <a:cubicBezTo>
                    <a:pt x="1135" y="3611"/>
                    <a:pt x="1135" y="3611"/>
                    <a:pt x="1135" y="3611"/>
                  </a:cubicBezTo>
                  <a:lnTo>
                    <a:pt x="724" y="3611"/>
                  </a:lnTo>
                  <a:close/>
                  <a:moveTo>
                    <a:pt x="1650" y="3611"/>
                  </a:moveTo>
                  <a:cubicBezTo>
                    <a:pt x="1239" y="3611"/>
                    <a:pt x="1239" y="3611"/>
                    <a:pt x="1239" y="3611"/>
                  </a:cubicBezTo>
                  <a:cubicBezTo>
                    <a:pt x="1239" y="2764"/>
                    <a:pt x="1239" y="2764"/>
                    <a:pt x="1239" y="2764"/>
                  </a:cubicBezTo>
                  <a:cubicBezTo>
                    <a:pt x="1384" y="2764"/>
                    <a:pt x="1384" y="2764"/>
                    <a:pt x="1384" y="2764"/>
                  </a:cubicBezTo>
                  <a:lnTo>
                    <a:pt x="1650" y="36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632375B3-F8B1-43CF-AA09-2D2C5B195FEF}"/>
                </a:ext>
              </a:extLst>
            </p:cNvPr>
            <p:cNvSpPr/>
            <p:nvPr/>
          </p:nvSpPr>
          <p:spPr>
            <a:xfrm>
              <a:off x="1053734" y="3279193"/>
              <a:ext cx="1316361" cy="2081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58">
              <a:extLst>
                <a:ext uri="{FF2B5EF4-FFF2-40B4-BE49-F238E27FC236}">
                  <a16:creationId xmlns:a16="http://schemas.microsoft.com/office/drawing/2014/main" id="{3EC7A970-1DE8-45F7-9CE1-3BC49AC59CD6}"/>
                </a:ext>
              </a:extLst>
            </p:cNvPr>
            <p:cNvGrpSpPr/>
            <p:nvPr/>
          </p:nvGrpSpPr>
          <p:grpSpPr>
            <a:xfrm>
              <a:off x="870753" y="3409127"/>
              <a:ext cx="382485" cy="466188"/>
              <a:chOff x="3016250" y="2838911"/>
              <a:chExt cx="396875" cy="48372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96" name="Oval 10">
                <a:extLst>
                  <a:ext uri="{FF2B5EF4-FFF2-40B4-BE49-F238E27FC236}">
                    <a16:creationId xmlns:a16="http://schemas.microsoft.com/office/drawing/2014/main" id="{2E8F5377-D1A8-4401-AAB0-EEA647277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086" y="2838911"/>
                <a:ext cx="181204" cy="182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8A81CA46-E185-4319-B8D6-566C42C72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3040063"/>
                <a:ext cx="396875" cy="282575"/>
              </a:xfrm>
              <a:custGeom>
                <a:avLst/>
                <a:gdLst>
                  <a:gd name="T0" fmla="*/ 1706 w 1706"/>
                  <a:gd name="T1" fmla="*/ 1210 h 1210"/>
                  <a:gd name="T2" fmla="*/ 1706 w 1706"/>
                  <a:gd name="T3" fmla="*/ 596 h 1210"/>
                  <a:gd name="T4" fmla="*/ 1592 w 1706"/>
                  <a:gd name="T5" fmla="*/ 258 h 1210"/>
                  <a:gd name="T6" fmla="*/ 1095 w 1706"/>
                  <a:gd name="T7" fmla="*/ 20 h 1210"/>
                  <a:gd name="T8" fmla="*/ 611 w 1706"/>
                  <a:gd name="T9" fmla="*/ 20 h 1210"/>
                  <a:gd name="T10" fmla="*/ 114 w 1706"/>
                  <a:gd name="T11" fmla="*/ 258 h 1210"/>
                  <a:gd name="T12" fmla="*/ 0 w 1706"/>
                  <a:gd name="T13" fmla="*/ 596 h 1210"/>
                  <a:gd name="T14" fmla="*/ 0 w 1706"/>
                  <a:gd name="T15" fmla="*/ 1210 h 1210"/>
                  <a:gd name="T16" fmla="*/ 1706 w 1706"/>
                  <a:gd name="T17" fmla="*/ 121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6" h="1210">
                    <a:moveTo>
                      <a:pt x="1706" y="1210"/>
                    </a:moveTo>
                    <a:cubicBezTo>
                      <a:pt x="1706" y="1071"/>
                      <a:pt x="1706" y="640"/>
                      <a:pt x="1706" y="596"/>
                    </a:cubicBezTo>
                    <a:cubicBezTo>
                      <a:pt x="1706" y="523"/>
                      <a:pt x="1693" y="351"/>
                      <a:pt x="1592" y="258"/>
                    </a:cubicBezTo>
                    <a:cubicBezTo>
                      <a:pt x="1425" y="103"/>
                      <a:pt x="1131" y="34"/>
                      <a:pt x="1095" y="20"/>
                    </a:cubicBezTo>
                    <a:cubicBezTo>
                      <a:pt x="1045" y="0"/>
                      <a:pt x="644" y="5"/>
                      <a:pt x="611" y="20"/>
                    </a:cubicBezTo>
                    <a:cubicBezTo>
                      <a:pt x="575" y="34"/>
                      <a:pt x="281" y="103"/>
                      <a:pt x="114" y="258"/>
                    </a:cubicBezTo>
                    <a:cubicBezTo>
                      <a:pt x="13" y="351"/>
                      <a:pt x="0" y="523"/>
                      <a:pt x="0" y="596"/>
                    </a:cubicBezTo>
                    <a:cubicBezTo>
                      <a:pt x="0" y="640"/>
                      <a:pt x="0" y="1071"/>
                      <a:pt x="0" y="1210"/>
                    </a:cubicBezTo>
                    <a:lnTo>
                      <a:pt x="1706" y="1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5" name="Group 61">
              <a:extLst>
                <a:ext uri="{FF2B5EF4-FFF2-40B4-BE49-F238E27FC236}">
                  <a16:creationId xmlns:a16="http://schemas.microsoft.com/office/drawing/2014/main" id="{51A9CB3F-B11B-4AC6-8AB3-D520630B3349}"/>
                </a:ext>
              </a:extLst>
            </p:cNvPr>
            <p:cNvGrpSpPr/>
            <p:nvPr/>
          </p:nvGrpSpPr>
          <p:grpSpPr>
            <a:xfrm>
              <a:off x="1663093" y="1864857"/>
              <a:ext cx="713465" cy="823835"/>
              <a:chOff x="2233930" y="1612106"/>
              <a:chExt cx="947420" cy="1093982"/>
            </a:xfrm>
          </p:grpSpPr>
          <p:sp>
            <p:nvSpPr>
              <p:cNvPr id="88" name="Rectangle 62">
                <a:extLst>
                  <a:ext uri="{FF2B5EF4-FFF2-40B4-BE49-F238E27FC236}">
                    <a16:creationId xmlns:a16="http://schemas.microsoft.com/office/drawing/2014/main" id="{BC1918A9-5E79-4A24-8810-F18D9AD1F152}"/>
                  </a:ext>
                </a:extLst>
              </p:cNvPr>
              <p:cNvSpPr/>
              <p:nvPr/>
            </p:nvSpPr>
            <p:spPr>
              <a:xfrm>
                <a:off x="2233930" y="1612106"/>
                <a:ext cx="947420" cy="1093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9" name="Rectangle 63">
                <a:extLst>
                  <a:ext uri="{FF2B5EF4-FFF2-40B4-BE49-F238E27FC236}">
                    <a16:creationId xmlns:a16="http://schemas.microsoft.com/office/drawing/2014/main" id="{D80CED22-87C7-4D1C-AF91-838384C057DA}"/>
                  </a:ext>
                </a:extLst>
              </p:cNvPr>
              <p:cNvSpPr/>
              <p:nvPr/>
            </p:nvSpPr>
            <p:spPr>
              <a:xfrm>
                <a:off x="2279015" y="1647825"/>
                <a:ext cx="857250" cy="76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0" name="Rectangle 64">
                <a:extLst>
                  <a:ext uri="{FF2B5EF4-FFF2-40B4-BE49-F238E27FC236}">
                    <a16:creationId xmlns:a16="http://schemas.microsoft.com/office/drawing/2014/main" id="{91EACDB5-DC7D-4E39-AFF1-0ABAFFF7774E}"/>
                  </a:ext>
                </a:extLst>
              </p:cNvPr>
              <p:cNvSpPr/>
              <p:nvPr/>
            </p:nvSpPr>
            <p:spPr>
              <a:xfrm>
                <a:off x="2279015" y="1755868"/>
                <a:ext cx="857250" cy="26870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1" name="Rectangle 65">
                <a:extLst>
                  <a:ext uri="{FF2B5EF4-FFF2-40B4-BE49-F238E27FC236}">
                    <a16:creationId xmlns:a16="http://schemas.microsoft.com/office/drawing/2014/main" id="{A5A9C9D0-DC17-427A-B15E-3ACEF70E7707}"/>
                  </a:ext>
                </a:extLst>
              </p:cNvPr>
              <p:cNvSpPr/>
              <p:nvPr/>
            </p:nvSpPr>
            <p:spPr>
              <a:xfrm>
                <a:off x="2859881" y="2055019"/>
                <a:ext cx="276384" cy="6167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2" name="TextBox 66">
                <a:extLst>
                  <a:ext uri="{FF2B5EF4-FFF2-40B4-BE49-F238E27FC236}">
                    <a16:creationId xmlns:a16="http://schemas.microsoft.com/office/drawing/2014/main" id="{F6BBBC90-88EE-4D16-8D76-2E5697E4DB76}"/>
                  </a:ext>
                </a:extLst>
              </p:cNvPr>
              <p:cNvSpPr txBox="1"/>
              <p:nvPr/>
            </p:nvSpPr>
            <p:spPr>
              <a:xfrm>
                <a:off x="2440779" y="1827066"/>
                <a:ext cx="461806" cy="124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Slider</a:t>
                </a:r>
              </a:p>
            </p:txBody>
          </p:sp>
          <p:sp>
            <p:nvSpPr>
              <p:cNvPr id="93" name="Rectangle 67">
                <a:extLst>
                  <a:ext uri="{FF2B5EF4-FFF2-40B4-BE49-F238E27FC236}">
                    <a16:creationId xmlns:a16="http://schemas.microsoft.com/office/drawing/2014/main" id="{3653E509-4C1C-4683-90D0-9DBAD44EC9F9}"/>
                  </a:ext>
                </a:extLst>
              </p:cNvPr>
              <p:cNvSpPr/>
              <p:nvPr/>
            </p:nvSpPr>
            <p:spPr>
              <a:xfrm>
                <a:off x="2279015" y="2055019"/>
                <a:ext cx="548006" cy="6167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4" name="TextBox 68">
                <a:extLst>
                  <a:ext uri="{FF2B5EF4-FFF2-40B4-BE49-F238E27FC236}">
                    <a16:creationId xmlns:a16="http://schemas.microsoft.com/office/drawing/2014/main" id="{AF821C3E-75F6-4780-9D7E-6D759DE7B33A}"/>
                  </a:ext>
                </a:extLst>
              </p:cNvPr>
              <p:cNvSpPr txBox="1"/>
              <p:nvPr/>
            </p:nvSpPr>
            <p:spPr>
              <a:xfrm>
                <a:off x="2322114" y="2296273"/>
                <a:ext cx="461806" cy="124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Content</a:t>
                </a:r>
              </a:p>
            </p:txBody>
          </p:sp>
          <p:sp>
            <p:nvSpPr>
              <p:cNvPr id="95" name="TextBox 69">
                <a:extLst>
                  <a:ext uri="{FF2B5EF4-FFF2-40B4-BE49-F238E27FC236}">
                    <a16:creationId xmlns:a16="http://schemas.microsoft.com/office/drawing/2014/main" id="{E59B0D07-A194-4F7C-AD36-647822905AE2}"/>
                  </a:ext>
                </a:extLst>
              </p:cNvPr>
              <p:cNvSpPr txBox="1"/>
              <p:nvPr/>
            </p:nvSpPr>
            <p:spPr>
              <a:xfrm>
                <a:off x="2852260" y="2296273"/>
                <a:ext cx="281466" cy="124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Ads</a:t>
                </a:r>
              </a:p>
            </p:txBody>
          </p:sp>
        </p:grpSp>
        <p:grpSp>
          <p:nvGrpSpPr>
            <p:cNvPr id="76" name="Group 80">
              <a:extLst>
                <a:ext uri="{FF2B5EF4-FFF2-40B4-BE49-F238E27FC236}">
                  <a16:creationId xmlns:a16="http://schemas.microsoft.com/office/drawing/2014/main" id="{65F08D69-A224-4D37-82B9-14929BA4DA05}"/>
                </a:ext>
              </a:extLst>
            </p:cNvPr>
            <p:cNvGrpSpPr/>
            <p:nvPr/>
          </p:nvGrpSpPr>
          <p:grpSpPr>
            <a:xfrm>
              <a:off x="1310739" y="3409127"/>
              <a:ext cx="382485" cy="466188"/>
              <a:chOff x="3016250" y="2838911"/>
              <a:chExt cx="396875" cy="48372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6" name="Oval 10">
                <a:extLst>
                  <a:ext uri="{FF2B5EF4-FFF2-40B4-BE49-F238E27FC236}">
                    <a16:creationId xmlns:a16="http://schemas.microsoft.com/office/drawing/2014/main" id="{2A79EFAD-9A1D-45A1-A88C-A3C3FD820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086" y="2838911"/>
                <a:ext cx="181204" cy="182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Freeform 11">
                <a:extLst>
                  <a:ext uri="{FF2B5EF4-FFF2-40B4-BE49-F238E27FC236}">
                    <a16:creationId xmlns:a16="http://schemas.microsoft.com/office/drawing/2014/main" id="{6A5978EE-08E6-4E60-A841-81588B75B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3040063"/>
                <a:ext cx="396875" cy="282575"/>
              </a:xfrm>
              <a:custGeom>
                <a:avLst/>
                <a:gdLst>
                  <a:gd name="T0" fmla="*/ 1706 w 1706"/>
                  <a:gd name="T1" fmla="*/ 1210 h 1210"/>
                  <a:gd name="T2" fmla="*/ 1706 w 1706"/>
                  <a:gd name="T3" fmla="*/ 596 h 1210"/>
                  <a:gd name="T4" fmla="*/ 1592 w 1706"/>
                  <a:gd name="T5" fmla="*/ 258 h 1210"/>
                  <a:gd name="T6" fmla="*/ 1095 w 1706"/>
                  <a:gd name="T7" fmla="*/ 20 h 1210"/>
                  <a:gd name="T8" fmla="*/ 611 w 1706"/>
                  <a:gd name="T9" fmla="*/ 20 h 1210"/>
                  <a:gd name="T10" fmla="*/ 114 w 1706"/>
                  <a:gd name="T11" fmla="*/ 258 h 1210"/>
                  <a:gd name="T12" fmla="*/ 0 w 1706"/>
                  <a:gd name="T13" fmla="*/ 596 h 1210"/>
                  <a:gd name="T14" fmla="*/ 0 w 1706"/>
                  <a:gd name="T15" fmla="*/ 1210 h 1210"/>
                  <a:gd name="T16" fmla="*/ 1706 w 1706"/>
                  <a:gd name="T17" fmla="*/ 121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6" h="1210">
                    <a:moveTo>
                      <a:pt x="1706" y="1210"/>
                    </a:moveTo>
                    <a:cubicBezTo>
                      <a:pt x="1706" y="1071"/>
                      <a:pt x="1706" y="640"/>
                      <a:pt x="1706" y="596"/>
                    </a:cubicBezTo>
                    <a:cubicBezTo>
                      <a:pt x="1706" y="523"/>
                      <a:pt x="1693" y="351"/>
                      <a:pt x="1592" y="258"/>
                    </a:cubicBezTo>
                    <a:cubicBezTo>
                      <a:pt x="1425" y="103"/>
                      <a:pt x="1131" y="34"/>
                      <a:pt x="1095" y="20"/>
                    </a:cubicBezTo>
                    <a:cubicBezTo>
                      <a:pt x="1045" y="0"/>
                      <a:pt x="644" y="5"/>
                      <a:pt x="611" y="20"/>
                    </a:cubicBezTo>
                    <a:cubicBezTo>
                      <a:pt x="575" y="34"/>
                      <a:pt x="281" y="103"/>
                      <a:pt x="114" y="258"/>
                    </a:cubicBezTo>
                    <a:cubicBezTo>
                      <a:pt x="13" y="351"/>
                      <a:pt x="0" y="523"/>
                      <a:pt x="0" y="596"/>
                    </a:cubicBezTo>
                    <a:cubicBezTo>
                      <a:pt x="0" y="640"/>
                      <a:pt x="0" y="1071"/>
                      <a:pt x="0" y="1210"/>
                    </a:cubicBezTo>
                    <a:lnTo>
                      <a:pt x="1706" y="1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7" name="Group 83">
              <a:extLst>
                <a:ext uri="{FF2B5EF4-FFF2-40B4-BE49-F238E27FC236}">
                  <a16:creationId xmlns:a16="http://schemas.microsoft.com/office/drawing/2014/main" id="{7B2315EB-A27F-44CC-9270-EC08F2B362EE}"/>
                </a:ext>
              </a:extLst>
            </p:cNvPr>
            <p:cNvGrpSpPr/>
            <p:nvPr/>
          </p:nvGrpSpPr>
          <p:grpSpPr>
            <a:xfrm>
              <a:off x="1750726" y="3409127"/>
              <a:ext cx="382485" cy="466188"/>
              <a:chOff x="3016250" y="2838911"/>
              <a:chExt cx="396875" cy="48372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4" name="Oval 10">
                <a:extLst>
                  <a:ext uri="{FF2B5EF4-FFF2-40B4-BE49-F238E27FC236}">
                    <a16:creationId xmlns:a16="http://schemas.microsoft.com/office/drawing/2014/main" id="{4C758473-9C59-433E-919D-A55E2FE64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086" y="2838911"/>
                <a:ext cx="181204" cy="182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11">
                <a:extLst>
                  <a:ext uri="{FF2B5EF4-FFF2-40B4-BE49-F238E27FC236}">
                    <a16:creationId xmlns:a16="http://schemas.microsoft.com/office/drawing/2014/main" id="{6953BC74-6AC1-460F-A8BF-9A9AA8F70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3040063"/>
                <a:ext cx="396875" cy="282575"/>
              </a:xfrm>
              <a:custGeom>
                <a:avLst/>
                <a:gdLst>
                  <a:gd name="T0" fmla="*/ 1706 w 1706"/>
                  <a:gd name="T1" fmla="*/ 1210 h 1210"/>
                  <a:gd name="T2" fmla="*/ 1706 w 1706"/>
                  <a:gd name="T3" fmla="*/ 596 h 1210"/>
                  <a:gd name="T4" fmla="*/ 1592 w 1706"/>
                  <a:gd name="T5" fmla="*/ 258 h 1210"/>
                  <a:gd name="T6" fmla="*/ 1095 w 1706"/>
                  <a:gd name="T7" fmla="*/ 20 h 1210"/>
                  <a:gd name="T8" fmla="*/ 611 w 1706"/>
                  <a:gd name="T9" fmla="*/ 20 h 1210"/>
                  <a:gd name="T10" fmla="*/ 114 w 1706"/>
                  <a:gd name="T11" fmla="*/ 258 h 1210"/>
                  <a:gd name="T12" fmla="*/ 0 w 1706"/>
                  <a:gd name="T13" fmla="*/ 596 h 1210"/>
                  <a:gd name="T14" fmla="*/ 0 w 1706"/>
                  <a:gd name="T15" fmla="*/ 1210 h 1210"/>
                  <a:gd name="T16" fmla="*/ 1706 w 1706"/>
                  <a:gd name="T17" fmla="*/ 121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6" h="1210">
                    <a:moveTo>
                      <a:pt x="1706" y="1210"/>
                    </a:moveTo>
                    <a:cubicBezTo>
                      <a:pt x="1706" y="1071"/>
                      <a:pt x="1706" y="640"/>
                      <a:pt x="1706" y="596"/>
                    </a:cubicBezTo>
                    <a:cubicBezTo>
                      <a:pt x="1706" y="523"/>
                      <a:pt x="1693" y="351"/>
                      <a:pt x="1592" y="258"/>
                    </a:cubicBezTo>
                    <a:cubicBezTo>
                      <a:pt x="1425" y="103"/>
                      <a:pt x="1131" y="34"/>
                      <a:pt x="1095" y="20"/>
                    </a:cubicBezTo>
                    <a:cubicBezTo>
                      <a:pt x="1045" y="0"/>
                      <a:pt x="644" y="5"/>
                      <a:pt x="611" y="20"/>
                    </a:cubicBezTo>
                    <a:cubicBezTo>
                      <a:pt x="575" y="34"/>
                      <a:pt x="281" y="103"/>
                      <a:pt x="114" y="258"/>
                    </a:cubicBezTo>
                    <a:cubicBezTo>
                      <a:pt x="13" y="351"/>
                      <a:pt x="0" y="523"/>
                      <a:pt x="0" y="596"/>
                    </a:cubicBezTo>
                    <a:cubicBezTo>
                      <a:pt x="0" y="640"/>
                      <a:pt x="0" y="1071"/>
                      <a:pt x="0" y="1210"/>
                    </a:cubicBezTo>
                    <a:lnTo>
                      <a:pt x="1706" y="1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8" name="Group 86">
              <a:extLst>
                <a:ext uri="{FF2B5EF4-FFF2-40B4-BE49-F238E27FC236}">
                  <a16:creationId xmlns:a16="http://schemas.microsoft.com/office/drawing/2014/main" id="{1537B286-022B-4B64-AB38-29C8D787CD06}"/>
                </a:ext>
              </a:extLst>
            </p:cNvPr>
            <p:cNvGrpSpPr/>
            <p:nvPr/>
          </p:nvGrpSpPr>
          <p:grpSpPr>
            <a:xfrm>
              <a:off x="2190711" y="3409127"/>
              <a:ext cx="382485" cy="466188"/>
              <a:chOff x="3016250" y="2838911"/>
              <a:chExt cx="396875" cy="48372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2" name="Oval 10">
                <a:extLst>
                  <a:ext uri="{FF2B5EF4-FFF2-40B4-BE49-F238E27FC236}">
                    <a16:creationId xmlns:a16="http://schemas.microsoft.com/office/drawing/2014/main" id="{32384173-817B-4B99-A00B-EFD2837E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086" y="2838911"/>
                <a:ext cx="181204" cy="182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B74AA10D-405D-4F1C-8D25-72C86DA92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3040063"/>
                <a:ext cx="396875" cy="282575"/>
              </a:xfrm>
              <a:custGeom>
                <a:avLst/>
                <a:gdLst>
                  <a:gd name="T0" fmla="*/ 1706 w 1706"/>
                  <a:gd name="T1" fmla="*/ 1210 h 1210"/>
                  <a:gd name="T2" fmla="*/ 1706 w 1706"/>
                  <a:gd name="T3" fmla="*/ 596 h 1210"/>
                  <a:gd name="T4" fmla="*/ 1592 w 1706"/>
                  <a:gd name="T5" fmla="*/ 258 h 1210"/>
                  <a:gd name="T6" fmla="*/ 1095 w 1706"/>
                  <a:gd name="T7" fmla="*/ 20 h 1210"/>
                  <a:gd name="T8" fmla="*/ 611 w 1706"/>
                  <a:gd name="T9" fmla="*/ 20 h 1210"/>
                  <a:gd name="T10" fmla="*/ 114 w 1706"/>
                  <a:gd name="T11" fmla="*/ 258 h 1210"/>
                  <a:gd name="T12" fmla="*/ 0 w 1706"/>
                  <a:gd name="T13" fmla="*/ 596 h 1210"/>
                  <a:gd name="T14" fmla="*/ 0 w 1706"/>
                  <a:gd name="T15" fmla="*/ 1210 h 1210"/>
                  <a:gd name="T16" fmla="*/ 1706 w 1706"/>
                  <a:gd name="T17" fmla="*/ 121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6" h="1210">
                    <a:moveTo>
                      <a:pt x="1706" y="1210"/>
                    </a:moveTo>
                    <a:cubicBezTo>
                      <a:pt x="1706" y="1071"/>
                      <a:pt x="1706" y="640"/>
                      <a:pt x="1706" y="596"/>
                    </a:cubicBezTo>
                    <a:cubicBezTo>
                      <a:pt x="1706" y="523"/>
                      <a:pt x="1693" y="351"/>
                      <a:pt x="1592" y="258"/>
                    </a:cubicBezTo>
                    <a:cubicBezTo>
                      <a:pt x="1425" y="103"/>
                      <a:pt x="1131" y="34"/>
                      <a:pt x="1095" y="20"/>
                    </a:cubicBezTo>
                    <a:cubicBezTo>
                      <a:pt x="1045" y="0"/>
                      <a:pt x="644" y="5"/>
                      <a:pt x="611" y="20"/>
                    </a:cubicBezTo>
                    <a:cubicBezTo>
                      <a:pt x="575" y="34"/>
                      <a:pt x="281" y="103"/>
                      <a:pt x="114" y="258"/>
                    </a:cubicBezTo>
                    <a:cubicBezTo>
                      <a:pt x="13" y="351"/>
                      <a:pt x="0" y="523"/>
                      <a:pt x="0" y="596"/>
                    </a:cubicBezTo>
                    <a:cubicBezTo>
                      <a:pt x="0" y="640"/>
                      <a:pt x="0" y="1071"/>
                      <a:pt x="0" y="1210"/>
                    </a:cubicBezTo>
                    <a:lnTo>
                      <a:pt x="1706" y="1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9" name="Group 41">
              <a:extLst>
                <a:ext uri="{FF2B5EF4-FFF2-40B4-BE49-F238E27FC236}">
                  <a16:creationId xmlns:a16="http://schemas.microsoft.com/office/drawing/2014/main" id="{DA34C8BD-1C44-45C2-8D35-F6184DA543DB}"/>
                </a:ext>
              </a:extLst>
            </p:cNvPr>
            <p:cNvGrpSpPr/>
            <p:nvPr/>
          </p:nvGrpSpPr>
          <p:grpSpPr>
            <a:xfrm>
              <a:off x="1003271" y="1940242"/>
              <a:ext cx="844425" cy="1451975"/>
              <a:chOff x="793750" y="2125663"/>
              <a:chExt cx="871538" cy="149860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B6171D9A-4F04-4EE7-BC96-4DFFCE96C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550" y="2125663"/>
                <a:ext cx="230188" cy="2317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336E67B5-62F6-458B-9820-E9B051C0A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0" y="2381250"/>
                <a:ext cx="871538" cy="1243013"/>
              </a:xfrm>
              <a:custGeom>
                <a:avLst/>
                <a:gdLst>
                  <a:gd name="T0" fmla="*/ 974 w 1032"/>
                  <a:gd name="T1" fmla="*/ 0 h 1473"/>
                  <a:gd name="T2" fmla="*/ 448 w 1032"/>
                  <a:gd name="T3" fmla="*/ 0 h 1473"/>
                  <a:gd name="T4" fmla="*/ 433 w 1032"/>
                  <a:gd name="T5" fmla="*/ 111 h 1473"/>
                  <a:gd name="T6" fmla="*/ 399 w 1032"/>
                  <a:gd name="T7" fmla="*/ 223 h 1473"/>
                  <a:gd name="T8" fmla="*/ 379 w 1032"/>
                  <a:gd name="T9" fmla="*/ 140 h 1473"/>
                  <a:gd name="T10" fmla="*/ 362 w 1032"/>
                  <a:gd name="T11" fmla="*/ 96 h 1473"/>
                  <a:gd name="T12" fmla="*/ 391 w 1032"/>
                  <a:gd name="T13" fmla="*/ 67 h 1473"/>
                  <a:gd name="T14" fmla="*/ 348 w 1032"/>
                  <a:gd name="T15" fmla="*/ 26 h 1473"/>
                  <a:gd name="T16" fmla="*/ 305 w 1032"/>
                  <a:gd name="T17" fmla="*/ 67 h 1473"/>
                  <a:gd name="T18" fmla="*/ 334 w 1032"/>
                  <a:gd name="T19" fmla="*/ 96 h 1473"/>
                  <a:gd name="T20" fmla="*/ 317 w 1032"/>
                  <a:gd name="T21" fmla="*/ 140 h 1473"/>
                  <a:gd name="T22" fmla="*/ 297 w 1032"/>
                  <a:gd name="T23" fmla="*/ 223 h 1473"/>
                  <a:gd name="T24" fmla="*/ 264 w 1032"/>
                  <a:gd name="T25" fmla="*/ 111 h 1473"/>
                  <a:gd name="T26" fmla="*/ 249 w 1032"/>
                  <a:gd name="T27" fmla="*/ 0 h 1473"/>
                  <a:gd name="T28" fmla="*/ 143 w 1032"/>
                  <a:gd name="T29" fmla="*/ 0 h 1473"/>
                  <a:gd name="T30" fmla="*/ 0 w 1032"/>
                  <a:gd name="T31" fmla="*/ 143 h 1473"/>
                  <a:gd name="T32" fmla="*/ 0 w 1032"/>
                  <a:gd name="T33" fmla="*/ 660 h 1473"/>
                  <a:gd name="T34" fmla="*/ 58 w 1032"/>
                  <a:gd name="T35" fmla="*/ 718 h 1473"/>
                  <a:gd name="T36" fmla="*/ 114 w 1032"/>
                  <a:gd name="T37" fmla="*/ 660 h 1473"/>
                  <a:gd name="T38" fmla="*/ 114 w 1032"/>
                  <a:gd name="T39" fmla="*/ 229 h 1473"/>
                  <a:gd name="T40" fmla="*/ 170 w 1032"/>
                  <a:gd name="T41" fmla="*/ 229 h 1473"/>
                  <a:gd name="T42" fmla="*/ 170 w 1032"/>
                  <a:gd name="T43" fmla="*/ 1396 h 1473"/>
                  <a:gd name="T44" fmla="*/ 248 w 1032"/>
                  <a:gd name="T45" fmla="*/ 1473 h 1473"/>
                  <a:gd name="T46" fmla="*/ 325 w 1032"/>
                  <a:gd name="T47" fmla="*/ 1396 h 1473"/>
                  <a:gd name="T48" fmla="*/ 325 w 1032"/>
                  <a:gd name="T49" fmla="*/ 708 h 1473"/>
                  <a:gd name="T50" fmla="*/ 373 w 1032"/>
                  <a:gd name="T51" fmla="*/ 708 h 1473"/>
                  <a:gd name="T52" fmla="*/ 373 w 1032"/>
                  <a:gd name="T53" fmla="*/ 1396 h 1473"/>
                  <a:gd name="T54" fmla="*/ 450 w 1032"/>
                  <a:gd name="T55" fmla="*/ 1473 h 1473"/>
                  <a:gd name="T56" fmla="*/ 527 w 1032"/>
                  <a:gd name="T57" fmla="*/ 1396 h 1473"/>
                  <a:gd name="T58" fmla="*/ 527 w 1032"/>
                  <a:gd name="T59" fmla="*/ 653 h 1473"/>
                  <a:gd name="T60" fmla="*/ 527 w 1032"/>
                  <a:gd name="T61" fmla="*/ 133 h 1473"/>
                  <a:gd name="T62" fmla="*/ 527 w 1032"/>
                  <a:gd name="T63" fmla="*/ 111 h 1473"/>
                  <a:gd name="T64" fmla="*/ 989 w 1032"/>
                  <a:gd name="T65" fmla="*/ 111 h 1473"/>
                  <a:gd name="T66" fmla="*/ 1032 w 1032"/>
                  <a:gd name="T67" fmla="*/ 57 h 1473"/>
                  <a:gd name="T68" fmla="*/ 974 w 1032"/>
                  <a:gd name="T6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2" h="1473">
                    <a:moveTo>
                      <a:pt x="974" y="0"/>
                    </a:moveTo>
                    <a:cubicBezTo>
                      <a:pt x="826" y="0"/>
                      <a:pt x="474" y="0"/>
                      <a:pt x="448" y="0"/>
                    </a:cubicBezTo>
                    <a:cubicBezTo>
                      <a:pt x="447" y="13"/>
                      <a:pt x="443" y="61"/>
                      <a:pt x="433" y="111"/>
                    </a:cubicBezTo>
                    <a:cubicBezTo>
                      <a:pt x="427" y="141"/>
                      <a:pt x="399" y="223"/>
                      <a:pt x="399" y="223"/>
                    </a:cubicBezTo>
                    <a:cubicBezTo>
                      <a:pt x="399" y="223"/>
                      <a:pt x="384" y="160"/>
                      <a:pt x="379" y="140"/>
                    </a:cubicBezTo>
                    <a:cubicBezTo>
                      <a:pt x="375" y="127"/>
                      <a:pt x="362" y="96"/>
                      <a:pt x="362" y="96"/>
                    </a:cubicBezTo>
                    <a:cubicBezTo>
                      <a:pt x="391" y="67"/>
                      <a:pt x="391" y="67"/>
                      <a:pt x="391" y="67"/>
                    </a:cubicBezTo>
                    <a:cubicBezTo>
                      <a:pt x="348" y="26"/>
                      <a:pt x="348" y="26"/>
                      <a:pt x="348" y="26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334" y="96"/>
                      <a:pt x="334" y="96"/>
                      <a:pt x="334" y="96"/>
                    </a:cubicBezTo>
                    <a:cubicBezTo>
                      <a:pt x="334" y="96"/>
                      <a:pt x="321" y="127"/>
                      <a:pt x="317" y="140"/>
                    </a:cubicBezTo>
                    <a:cubicBezTo>
                      <a:pt x="312" y="160"/>
                      <a:pt x="297" y="223"/>
                      <a:pt x="297" y="223"/>
                    </a:cubicBezTo>
                    <a:cubicBezTo>
                      <a:pt x="297" y="223"/>
                      <a:pt x="270" y="141"/>
                      <a:pt x="264" y="111"/>
                    </a:cubicBezTo>
                    <a:cubicBezTo>
                      <a:pt x="254" y="61"/>
                      <a:pt x="250" y="13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205"/>
                      <a:pt x="0" y="660"/>
                      <a:pt x="0" y="660"/>
                    </a:cubicBezTo>
                    <a:cubicBezTo>
                      <a:pt x="0" y="692"/>
                      <a:pt x="26" y="718"/>
                      <a:pt x="58" y="718"/>
                    </a:cubicBezTo>
                    <a:cubicBezTo>
                      <a:pt x="88" y="718"/>
                      <a:pt x="114" y="692"/>
                      <a:pt x="114" y="660"/>
                    </a:cubicBezTo>
                    <a:cubicBezTo>
                      <a:pt x="114" y="611"/>
                      <a:pt x="114" y="229"/>
                      <a:pt x="114" y="229"/>
                    </a:cubicBezTo>
                    <a:cubicBezTo>
                      <a:pt x="170" y="229"/>
                      <a:pt x="170" y="229"/>
                      <a:pt x="170" y="229"/>
                    </a:cubicBezTo>
                    <a:cubicBezTo>
                      <a:pt x="170" y="594"/>
                      <a:pt x="170" y="1396"/>
                      <a:pt x="170" y="1396"/>
                    </a:cubicBezTo>
                    <a:cubicBezTo>
                      <a:pt x="170" y="1440"/>
                      <a:pt x="205" y="1473"/>
                      <a:pt x="248" y="1473"/>
                    </a:cubicBezTo>
                    <a:cubicBezTo>
                      <a:pt x="290" y="1473"/>
                      <a:pt x="325" y="1440"/>
                      <a:pt x="325" y="1396"/>
                    </a:cubicBezTo>
                    <a:cubicBezTo>
                      <a:pt x="325" y="708"/>
                      <a:pt x="325" y="708"/>
                      <a:pt x="325" y="708"/>
                    </a:cubicBezTo>
                    <a:cubicBezTo>
                      <a:pt x="373" y="708"/>
                      <a:pt x="373" y="708"/>
                      <a:pt x="373" y="708"/>
                    </a:cubicBezTo>
                    <a:cubicBezTo>
                      <a:pt x="373" y="1396"/>
                      <a:pt x="373" y="1396"/>
                      <a:pt x="373" y="1396"/>
                    </a:cubicBezTo>
                    <a:cubicBezTo>
                      <a:pt x="373" y="1440"/>
                      <a:pt x="407" y="1473"/>
                      <a:pt x="450" y="1473"/>
                    </a:cubicBezTo>
                    <a:cubicBezTo>
                      <a:pt x="491" y="1473"/>
                      <a:pt x="527" y="1440"/>
                      <a:pt x="527" y="1396"/>
                    </a:cubicBezTo>
                    <a:cubicBezTo>
                      <a:pt x="527" y="1103"/>
                      <a:pt x="527" y="852"/>
                      <a:pt x="527" y="653"/>
                    </a:cubicBezTo>
                    <a:cubicBezTo>
                      <a:pt x="527" y="321"/>
                      <a:pt x="527" y="133"/>
                      <a:pt x="527" y="133"/>
                    </a:cubicBezTo>
                    <a:cubicBezTo>
                      <a:pt x="527" y="111"/>
                      <a:pt x="527" y="111"/>
                      <a:pt x="527" y="111"/>
                    </a:cubicBezTo>
                    <a:cubicBezTo>
                      <a:pt x="989" y="111"/>
                      <a:pt x="989" y="111"/>
                      <a:pt x="989" y="111"/>
                    </a:cubicBezTo>
                    <a:cubicBezTo>
                      <a:pt x="1014" y="105"/>
                      <a:pt x="1032" y="83"/>
                      <a:pt x="1032" y="57"/>
                    </a:cubicBezTo>
                    <a:cubicBezTo>
                      <a:pt x="1032" y="25"/>
                      <a:pt x="1006" y="0"/>
                      <a:pt x="9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EA50F4D-C059-4D4D-9415-D5631A8E7497}"/>
              </a:ext>
            </a:extLst>
          </p:cNvPr>
          <p:cNvGrpSpPr/>
          <p:nvPr/>
        </p:nvGrpSpPr>
        <p:grpSpPr>
          <a:xfrm>
            <a:off x="2713708" y="3914193"/>
            <a:ext cx="3350919" cy="341318"/>
            <a:chOff x="2713708" y="3914193"/>
            <a:chExt cx="3350919" cy="341318"/>
          </a:xfrm>
        </p:grpSpPr>
        <p:sp>
          <p:nvSpPr>
            <p:cNvPr id="99" name="TextBox 76">
              <a:extLst>
                <a:ext uri="{FF2B5EF4-FFF2-40B4-BE49-F238E27FC236}">
                  <a16:creationId xmlns:a16="http://schemas.microsoft.com/office/drawing/2014/main" id="{F9566630-86E7-455C-A005-E1D89BAA06DF}"/>
                </a:ext>
              </a:extLst>
            </p:cNvPr>
            <p:cNvSpPr txBox="1"/>
            <p:nvPr/>
          </p:nvSpPr>
          <p:spPr>
            <a:xfrm>
              <a:off x="2713708" y="4037503"/>
              <a:ext cx="3350919" cy="218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zh-CN" altLang="en-US" b="1" cap="all" spc="30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产品风险</a:t>
              </a:r>
              <a:endParaRPr lang="en-US" b="1" cap="all" spc="30" dirty="0">
                <a:solidFill>
                  <a:srgbClr val="0863B5"/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FE4F8ED4-922C-4D98-BD62-0B14E97D505B}"/>
                </a:ext>
              </a:extLst>
            </p:cNvPr>
            <p:cNvCxnSpPr/>
            <p:nvPr/>
          </p:nvCxnSpPr>
          <p:spPr>
            <a:xfrm>
              <a:off x="2713708" y="3914193"/>
              <a:ext cx="576000" cy="0"/>
            </a:xfrm>
            <a:prstGeom prst="line">
              <a:avLst/>
            </a:prstGeom>
            <a:ln w="38100">
              <a:solidFill>
                <a:srgbClr val="0863B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527487C-6536-4CB8-B21B-65EB81C3C71F}"/>
              </a:ext>
            </a:extLst>
          </p:cNvPr>
          <p:cNvGrpSpPr/>
          <p:nvPr/>
        </p:nvGrpSpPr>
        <p:grpSpPr>
          <a:xfrm>
            <a:off x="757943" y="4378030"/>
            <a:ext cx="453971" cy="431049"/>
            <a:chOff x="859292" y="4077820"/>
            <a:chExt cx="453971" cy="431049"/>
          </a:xfrm>
        </p:grpSpPr>
        <p:sp>
          <p:nvSpPr>
            <p:cNvPr id="102" name="Oval 73">
              <a:extLst>
                <a:ext uri="{FF2B5EF4-FFF2-40B4-BE49-F238E27FC236}">
                  <a16:creationId xmlns:a16="http://schemas.microsoft.com/office/drawing/2014/main" id="{950AF1DA-D257-460B-9AA5-869FDA8F700A}"/>
                </a:ext>
              </a:extLst>
            </p:cNvPr>
            <p:cNvSpPr/>
            <p:nvPr/>
          </p:nvSpPr>
          <p:spPr>
            <a:xfrm>
              <a:off x="870753" y="4077820"/>
              <a:ext cx="431049" cy="431049"/>
            </a:xfrm>
            <a:prstGeom prst="ellipse">
              <a:avLst/>
            </a:prstGeom>
            <a:solidFill>
              <a:srgbClr val="089C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sp>
          <p:nvSpPr>
            <p:cNvPr id="103" name="文本框 13">
              <a:extLst>
                <a:ext uri="{FF2B5EF4-FFF2-40B4-BE49-F238E27FC236}">
                  <a16:creationId xmlns:a16="http://schemas.microsoft.com/office/drawing/2014/main" id="{F95DAD69-A4F2-4E16-A465-C4AEAAB5322E}"/>
                </a:ext>
              </a:extLst>
            </p:cNvPr>
            <p:cNvSpPr txBox="1"/>
            <p:nvPr/>
          </p:nvSpPr>
          <p:spPr>
            <a:xfrm>
              <a:off x="859292" y="4108678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03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FC7D54A-A094-4BD4-917B-E4CCE0AB1CBE}"/>
              </a:ext>
            </a:extLst>
          </p:cNvPr>
          <p:cNvCxnSpPr/>
          <p:nvPr/>
        </p:nvCxnSpPr>
        <p:spPr>
          <a:xfrm>
            <a:off x="1268236" y="4593554"/>
            <a:ext cx="564716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F033356-7C69-4A5C-84D5-C000EF27B599}"/>
              </a:ext>
            </a:extLst>
          </p:cNvPr>
          <p:cNvGrpSpPr/>
          <p:nvPr/>
        </p:nvGrpSpPr>
        <p:grpSpPr>
          <a:xfrm>
            <a:off x="6967464" y="4378030"/>
            <a:ext cx="453971" cy="431049"/>
            <a:chOff x="859292" y="4077820"/>
            <a:chExt cx="453971" cy="431049"/>
          </a:xfrm>
        </p:grpSpPr>
        <p:sp>
          <p:nvSpPr>
            <p:cNvPr id="106" name="Oval 73">
              <a:extLst>
                <a:ext uri="{FF2B5EF4-FFF2-40B4-BE49-F238E27FC236}">
                  <a16:creationId xmlns:a16="http://schemas.microsoft.com/office/drawing/2014/main" id="{07CF5C85-2E2A-4381-86B7-2EDFC6C60D8F}"/>
                </a:ext>
              </a:extLst>
            </p:cNvPr>
            <p:cNvSpPr/>
            <p:nvPr/>
          </p:nvSpPr>
          <p:spPr>
            <a:xfrm>
              <a:off x="870753" y="4077820"/>
              <a:ext cx="431049" cy="431049"/>
            </a:xfrm>
            <a:prstGeom prst="ellipse">
              <a:avLst/>
            </a:prstGeom>
            <a:solidFill>
              <a:srgbClr val="089CE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sp>
          <p:nvSpPr>
            <p:cNvPr id="107" name="文本框 161">
              <a:extLst>
                <a:ext uri="{FF2B5EF4-FFF2-40B4-BE49-F238E27FC236}">
                  <a16:creationId xmlns:a16="http://schemas.microsoft.com/office/drawing/2014/main" id="{F68F6F82-2B86-4986-BA5F-6CAB3E34C683}"/>
                </a:ext>
              </a:extLst>
            </p:cNvPr>
            <p:cNvSpPr txBox="1"/>
            <p:nvPr/>
          </p:nvSpPr>
          <p:spPr>
            <a:xfrm>
              <a:off x="859292" y="4108678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04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F1D9481D-8950-40FD-A875-A17F9E6887BF}"/>
              </a:ext>
            </a:extLst>
          </p:cNvPr>
          <p:cNvGrpSpPr/>
          <p:nvPr/>
        </p:nvGrpSpPr>
        <p:grpSpPr>
          <a:xfrm>
            <a:off x="6978925" y="2252973"/>
            <a:ext cx="1637463" cy="1922552"/>
            <a:chOff x="7080274" y="1952763"/>
            <a:chExt cx="1637463" cy="1922552"/>
          </a:xfrm>
        </p:grpSpPr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03B0FBD4-2390-45DB-93F6-ED9878DE9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014" y="2747857"/>
              <a:ext cx="866723" cy="1127458"/>
            </a:xfrm>
            <a:custGeom>
              <a:avLst/>
              <a:gdLst>
                <a:gd name="T0" fmla="*/ 1815 w 1934"/>
                <a:gd name="T1" fmla="*/ 2275 h 2515"/>
                <a:gd name="T2" fmla="*/ 1704 w 1934"/>
                <a:gd name="T3" fmla="*/ 2275 h 2515"/>
                <a:gd name="T4" fmla="*/ 1704 w 1934"/>
                <a:gd name="T5" fmla="*/ 315 h 2515"/>
                <a:gd name="T6" fmla="*/ 1777 w 1934"/>
                <a:gd name="T7" fmla="*/ 315 h 2515"/>
                <a:gd name="T8" fmla="*/ 1934 w 1934"/>
                <a:gd name="T9" fmla="*/ 158 h 2515"/>
                <a:gd name="T10" fmla="*/ 1777 w 1934"/>
                <a:gd name="T11" fmla="*/ 0 h 2515"/>
                <a:gd name="T12" fmla="*/ 157 w 1934"/>
                <a:gd name="T13" fmla="*/ 0 h 2515"/>
                <a:gd name="T14" fmla="*/ 0 w 1934"/>
                <a:gd name="T15" fmla="*/ 158 h 2515"/>
                <a:gd name="T16" fmla="*/ 157 w 1934"/>
                <a:gd name="T17" fmla="*/ 315 h 2515"/>
                <a:gd name="T18" fmla="*/ 1199 w 1934"/>
                <a:gd name="T19" fmla="*/ 315 h 2515"/>
                <a:gd name="T20" fmla="*/ 1199 w 1934"/>
                <a:gd name="T21" fmla="*/ 2275 h 2515"/>
                <a:gd name="T22" fmla="*/ 583 w 1934"/>
                <a:gd name="T23" fmla="*/ 2275 h 2515"/>
                <a:gd name="T24" fmla="*/ 464 w 1934"/>
                <a:gd name="T25" fmla="*/ 2395 h 2515"/>
                <a:gd name="T26" fmla="*/ 583 w 1934"/>
                <a:gd name="T27" fmla="*/ 2515 h 2515"/>
                <a:gd name="T28" fmla="*/ 1815 w 1934"/>
                <a:gd name="T29" fmla="*/ 2515 h 2515"/>
                <a:gd name="T30" fmla="*/ 1934 w 1934"/>
                <a:gd name="T31" fmla="*/ 2395 h 2515"/>
                <a:gd name="T32" fmla="*/ 1815 w 1934"/>
                <a:gd name="T33" fmla="*/ 2275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4" h="2515">
                  <a:moveTo>
                    <a:pt x="1815" y="2275"/>
                  </a:moveTo>
                  <a:cubicBezTo>
                    <a:pt x="1704" y="2275"/>
                    <a:pt x="1704" y="2275"/>
                    <a:pt x="1704" y="2275"/>
                  </a:cubicBezTo>
                  <a:cubicBezTo>
                    <a:pt x="1704" y="315"/>
                    <a:pt x="1704" y="315"/>
                    <a:pt x="1704" y="315"/>
                  </a:cubicBezTo>
                  <a:cubicBezTo>
                    <a:pt x="1777" y="315"/>
                    <a:pt x="1777" y="315"/>
                    <a:pt x="1777" y="315"/>
                  </a:cubicBezTo>
                  <a:cubicBezTo>
                    <a:pt x="1864" y="315"/>
                    <a:pt x="1934" y="245"/>
                    <a:pt x="1934" y="158"/>
                  </a:cubicBezTo>
                  <a:cubicBezTo>
                    <a:pt x="1934" y="71"/>
                    <a:pt x="1864" y="0"/>
                    <a:pt x="177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70" y="0"/>
                    <a:pt x="0" y="71"/>
                    <a:pt x="0" y="158"/>
                  </a:cubicBezTo>
                  <a:cubicBezTo>
                    <a:pt x="0" y="245"/>
                    <a:pt x="70" y="315"/>
                    <a:pt x="157" y="315"/>
                  </a:cubicBezTo>
                  <a:cubicBezTo>
                    <a:pt x="1199" y="315"/>
                    <a:pt x="1199" y="315"/>
                    <a:pt x="1199" y="315"/>
                  </a:cubicBezTo>
                  <a:cubicBezTo>
                    <a:pt x="1199" y="2275"/>
                    <a:pt x="1199" y="2275"/>
                    <a:pt x="1199" y="2275"/>
                  </a:cubicBezTo>
                  <a:cubicBezTo>
                    <a:pt x="583" y="2275"/>
                    <a:pt x="583" y="2275"/>
                    <a:pt x="583" y="2275"/>
                  </a:cubicBezTo>
                  <a:cubicBezTo>
                    <a:pt x="517" y="2275"/>
                    <a:pt x="464" y="2329"/>
                    <a:pt x="464" y="2395"/>
                  </a:cubicBezTo>
                  <a:cubicBezTo>
                    <a:pt x="464" y="2461"/>
                    <a:pt x="517" y="2515"/>
                    <a:pt x="583" y="2515"/>
                  </a:cubicBezTo>
                  <a:cubicBezTo>
                    <a:pt x="1815" y="2515"/>
                    <a:pt x="1815" y="2515"/>
                    <a:pt x="1815" y="2515"/>
                  </a:cubicBezTo>
                  <a:cubicBezTo>
                    <a:pt x="1881" y="2515"/>
                    <a:pt x="1934" y="2461"/>
                    <a:pt x="1934" y="2395"/>
                  </a:cubicBezTo>
                  <a:cubicBezTo>
                    <a:pt x="1934" y="2329"/>
                    <a:pt x="1881" y="2275"/>
                    <a:pt x="1815" y="227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FC9EEE31-24BE-475B-9CFB-EFF5D2E6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4414" y="2180547"/>
              <a:ext cx="671890" cy="542956"/>
            </a:xfrm>
            <a:custGeom>
              <a:avLst/>
              <a:gdLst>
                <a:gd name="T0" fmla="*/ 1418 w 1501"/>
                <a:gd name="T1" fmla="*/ 13 h 1212"/>
                <a:gd name="T2" fmla="*/ 1296 w 1501"/>
                <a:gd name="T3" fmla="*/ 103 h 1212"/>
                <a:gd name="T4" fmla="*/ 1076 w 1501"/>
                <a:gd name="T5" fmla="*/ 1017 h 1212"/>
                <a:gd name="T6" fmla="*/ 98 w 1501"/>
                <a:gd name="T7" fmla="*/ 1017 h 1212"/>
                <a:gd name="T8" fmla="*/ 0 w 1501"/>
                <a:gd name="T9" fmla="*/ 1115 h 1212"/>
                <a:gd name="T10" fmla="*/ 98 w 1501"/>
                <a:gd name="T11" fmla="*/ 1212 h 1212"/>
                <a:gd name="T12" fmla="*/ 1150 w 1501"/>
                <a:gd name="T13" fmla="*/ 1212 h 1212"/>
                <a:gd name="T14" fmla="*/ 1150 w 1501"/>
                <a:gd name="T15" fmla="*/ 1212 h 1212"/>
                <a:gd name="T16" fmla="*/ 1152 w 1501"/>
                <a:gd name="T17" fmla="*/ 1212 h 1212"/>
                <a:gd name="T18" fmla="*/ 1248 w 1501"/>
                <a:gd name="T19" fmla="*/ 1134 h 1212"/>
                <a:gd name="T20" fmla="*/ 1253 w 1501"/>
                <a:gd name="T21" fmla="*/ 1119 h 1212"/>
                <a:gd name="T22" fmla="*/ 1486 w 1501"/>
                <a:gd name="T23" fmla="*/ 149 h 1212"/>
                <a:gd name="T24" fmla="*/ 1418 w 1501"/>
                <a:gd name="T25" fmla="*/ 13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1" h="1212">
                  <a:moveTo>
                    <a:pt x="1418" y="13"/>
                  </a:moveTo>
                  <a:cubicBezTo>
                    <a:pt x="1366" y="0"/>
                    <a:pt x="1311" y="41"/>
                    <a:pt x="1296" y="103"/>
                  </a:cubicBezTo>
                  <a:cubicBezTo>
                    <a:pt x="1076" y="1017"/>
                    <a:pt x="1076" y="1017"/>
                    <a:pt x="1076" y="1017"/>
                  </a:cubicBezTo>
                  <a:cubicBezTo>
                    <a:pt x="98" y="1017"/>
                    <a:pt x="98" y="1017"/>
                    <a:pt x="98" y="1017"/>
                  </a:cubicBezTo>
                  <a:cubicBezTo>
                    <a:pt x="44" y="1017"/>
                    <a:pt x="0" y="1061"/>
                    <a:pt x="0" y="1115"/>
                  </a:cubicBezTo>
                  <a:cubicBezTo>
                    <a:pt x="0" y="1169"/>
                    <a:pt x="44" y="1212"/>
                    <a:pt x="98" y="1212"/>
                  </a:cubicBezTo>
                  <a:cubicBezTo>
                    <a:pt x="1150" y="1212"/>
                    <a:pt x="1150" y="1212"/>
                    <a:pt x="1150" y="1212"/>
                  </a:cubicBezTo>
                  <a:cubicBezTo>
                    <a:pt x="1150" y="1212"/>
                    <a:pt x="1150" y="1212"/>
                    <a:pt x="1150" y="1212"/>
                  </a:cubicBezTo>
                  <a:cubicBezTo>
                    <a:pt x="1152" y="1212"/>
                    <a:pt x="1152" y="1212"/>
                    <a:pt x="1152" y="1212"/>
                  </a:cubicBezTo>
                  <a:cubicBezTo>
                    <a:pt x="1200" y="1212"/>
                    <a:pt x="1239" y="1179"/>
                    <a:pt x="1248" y="1134"/>
                  </a:cubicBezTo>
                  <a:cubicBezTo>
                    <a:pt x="1250" y="1129"/>
                    <a:pt x="1252" y="1124"/>
                    <a:pt x="1253" y="1119"/>
                  </a:cubicBezTo>
                  <a:cubicBezTo>
                    <a:pt x="1486" y="149"/>
                    <a:pt x="1486" y="149"/>
                    <a:pt x="1486" y="149"/>
                  </a:cubicBezTo>
                  <a:cubicBezTo>
                    <a:pt x="1501" y="86"/>
                    <a:pt x="1470" y="25"/>
                    <a:pt x="1418" y="1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1" name="Group 49">
              <a:extLst>
                <a:ext uri="{FF2B5EF4-FFF2-40B4-BE49-F238E27FC236}">
                  <a16:creationId xmlns:a16="http://schemas.microsoft.com/office/drawing/2014/main" id="{A9CDCFC4-8579-4106-AD39-5B72B5F55EB5}"/>
                </a:ext>
              </a:extLst>
            </p:cNvPr>
            <p:cNvGrpSpPr/>
            <p:nvPr/>
          </p:nvGrpSpPr>
          <p:grpSpPr>
            <a:xfrm>
              <a:off x="7288001" y="1952763"/>
              <a:ext cx="770740" cy="1732016"/>
              <a:chOff x="1743075" y="1249363"/>
              <a:chExt cx="854075" cy="191928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4" name="Freeform 23">
                <a:extLst>
                  <a:ext uri="{FF2B5EF4-FFF2-40B4-BE49-F238E27FC236}">
                    <a16:creationId xmlns:a16="http://schemas.microsoft.com/office/drawing/2014/main" id="{8CADB7FB-5413-4B77-974C-E8029B913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075" y="1651001"/>
                <a:ext cx="854075" cy="1517650"/>
              </a:xfrm>
              <a:custGeom>
                <a:avLst/>
                <a:gdLst>
                  <a:gd name="T0" fmla="*/ 0 w 1720"/>
                  <a:gd name="T1" fmla="*/ 349 h 3056"/>
                  <a:gd name="T2" fmla="*/ 349 w 1720"/>
                  <a:gd name="T3" fmla="*/ 0 h 3056"/>
                  <a:gd name="T4" fmla="*/ 595 w 1720"/>
                  <a:gd name="T5" fmla="*/ 101 h 3056"/>
                  <a:gd name="T6" fmla="*/ 624 w 1720"/>
                  <a:gd name="T7" fmla="*/ 122 h 3056"/>
                  <a:gd name="T8" fmla="*/ 1064 w 1720"/>
                  <a:gd name="T9" fmla="*/ 562 h 3056"/>
                  <a:gd name="T10" fmla="*/ 1593 w 1720"/>
                  <a:gd name="T11" fmla="*/ 562 h 3056"/>
                  <a:gd name="T12" fmla="*/ 1720 w 1720"/>
                  <a:gd name="T13" fmla="*/ 689 h 3056"/>
                  <a:gd name="T14" fmla="*/ 1593 w 1720"/>
                  <a:gd name="T15" fmla="*/ 815 h 3056"/>
                  <a:gd name="T16" fmla="*/ 1035 w 1720"/>
                  <a:gd name="T17" fmla="*/ 815 h 3056"/>
                  <a:gd name="T18" fmla="*/ 1035 w 1720"/>
                  <a:gd name="T19" fmla="*/ 815 h 3056"/>
                  <a:gd name="T20" fmla="*/ 1007 w 1720"/>
                  <a:gd name="T21" fmla="*/ 815 h 3056"/>
                  <a:gd name="T22" fmla="*/ 1007 w 1720"/>
                  <a:gd name="T23" fmla="*/ 811 h 3056"/>
                  <a:gd name="T24" fmla="*/ 953 w 1720"/>
                  <a:gd name="T25" fmla="*/ 781 h 3056"/>
                  <a:gd name="T26" fmla="*/ 698 w 1720"/>
                  <a:gd name="T27" fmla="*/ 526 h 3056"/>
                  <a:gd name="T28" fmla="*/ 698 w 1720"/>
                  <a:gd name="T29" fmla="*/ 1322 h 3056"/>
                  <a:gd name="T30" fmla="*/ 1505 w 1720"/>
                  <a:gd name="T31" fmla="*/ 1322 h 3056"/>
                  <a:gd name="T32" fmla="*/ 1518 w 1720"/>
                  <a:gd name="T33" fmla="*/ 1323 h 3056"/>
                  <a:gd name="T34" fmla="*/ 1530 w 1720"/>
                  <a:gd name="T35" fmla="*/ 1322 h 3056"/>
                  <a:gd name="T36" fmla="*/ 1720 w 1720"/>
                  <a:gd name="T37" fmla="*/ 1512 h 3056"/>
                  <a:gd name="T38" fmla="*/ 1720 w 1720"/>
                  <a:gd name="T39" fmla="*/ 1537 h 3056"/>
                  <a:gd name="T40" fmla="*/ 1720 w 1720"/>
                  <a:gd name="T41" fmla="*/ 1537 h 3056"/>
                  <a:gd name="T42" fmla="*/ 1720 w 1720"/>
                  <a:gd name="T43" fmla="*/ 1537 h 3056"/>
                  <a:gd name="T44" fmla="*/ 1720 w 1720"/>
                  <a:gd name="T45" fmla="*/ 2866 h 3056"/>
                  <a:gd name="T46" fmla="*/ 1530 w 1720"/>
                  <a:gd name="T47" fmla="*/ 3056 h 3056"/>
                  <a:gd name="T48" fmla="*/ 1340 w 1720"/>
                  <a:gd name="T49" fmla="*/ 2866 h 3056"/>
                  <a:gd name="T50" fmla="*/ 1340 w 1720"/>
                  <a:gd name="T51" fmla="*/ 1752 h 3056"/>
                  <a:gd name="T52" fmla="*/ 215 w 1720"/>
                  <a:gd name="T53" fmla="*/ 1752 h 3056"/>
                  <a:gd name="T54" fmla="*/ 0 w 1720"/>
                  <a:gd name="T55" fmla="*/ 1537 h 3056"/>
                  <a:gd name="T56" fmla="*/ 0 w 1720"/>
                  <a:gd name="T57" fmla="*/ 1403 h 3056"/>
                  <a:gd name="T58" fmla="*/ 0 w 1720"/>
                  <a:gd name="T59" fmla="*/ 349 h 3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20" h="3056">
                    <a:moveTo>
                      <a:pt x="0" y="349"/>
                    </a:moveTo>
                    <a:cubicBezTo>
                      <a:pt x="0" y="156"/>
                      <a:pt x="156" y="0"/>
                      <a:pt x="349" y="0"/>
                    </a:cubicBezTo>
                    <a:cubicBezTo>
                      <a:pt x="445" y="0"/>
                      <a:pt x="531" y="38"/>
                      <a:pt x="595" y="101"/>
                    </a:cubicBezTo>
                    <a:cubicBezTo>
                      <a:pt x="605" y="106"/>
                      <a:pt x="615" y="113"/>
                      <a:pt x="624" y="122"/>
                    </a:cubicBezTo>
                    <a:cubicBezTo>
                      <a:pt x="1064" y="562"/>
                      <a:pt x="1064" y="562"/>
                      <a:pt x="1064" y="562"/>
                    </a:cubicBezTo>
                    <a:cubicBezTo>
                      <a:pt x="1593" y="562"/>
                      <a:pt x="1593" y="562"/>
                      <a:pt x="1593" y="562"/>
                    </a:cubicBezTo>
                    <a:cubicBezTo>
                      <a:pt x="1663" y="562"/>
                      <a:pt x="1720" y="619"/>
                      <a:pt x="1720" y="689"/>
                    </a:cubicBezTo>
                    <a:cubicBezTo>
                      <a:pt x="1720" y="758"/>
                      <a:pt x="1663" y="815"/>
                      <a:pt x="1593" y="815"/>
                    </a:cubicBezTo>
                    <a:cubicBezTo>
                      <a:pt x="1035" y="815"/>
                      <a:pt x="1035" y="815"/>
                      <a:pt x="1035" y="815"/>
                    </a:cubicBezTo>
                    <a:cubicBezTo>
                      <a:pt x="1035" y="815"/>
                      <a:pt x="1035" y="815"/>
                      <a:pt x="1035" y="815"/>
                    </a:cubicBezTo>
                    <a:cubicBezTo>
                      <a:pt x="1007" y="815"/>
                      <a:pt x="1007" y="815"/>
                      <a:pt x="1007" y="815"/>
                    </a:cubicBezTo>
                    <a:cubicBezTo>
                      <a:pt x="1007" y="811"/>
                      <a:pt x="1007" y="811"/>
                      <a:pt x="1007" y="811"/>
                    </a:cubicBezTo>
                    <a:cubicBezTo>
                      <a:pt x="987" y="806"/>
                      <a:pt x="968" y="796"/>
                      <a:pt x="953" y="781"/>
                    </a:cubicBezTo>
                    <a:cubicBezTo>
                      <a:pt x="698" y="526"/>
                      <a:pt x="698" y="526"/>
                      <a:pt x="698" y="526"/>
                    </a:cubicBezTo>
                    <a:cubicBezTo>
                      <a:pt x="698" y="1322"/>
                      <a:pt x="698" y="1322"/>
                      <a:pt x="698" y="1322"/>
                    </a:cubicBezTo>
                    <a:cubicBezTo>
                      <a:pt x="1505" y="1322"/>
                      <a:pt x="1505" y="1322"/>
                      <a:pt x="1505" y="1322"/>
                    </a:cubicBezTo>
                    <a:cubicBezTo>
                      <a:pt x="1509" y="1322"/>
                      <a:pt x="1513" y="1322"/>
                      <a:pt x="1518" y="1323"/>
                    </a:cubicBezTo>
                    <a:cubicBezTo>
                      <a:pt x="1522" y="1322"/>
                      <a:pt x="1526" y="1322"/>
                      <a:pt x="1530" y="1322"/>
                    </a:cubicBezTo>
                    <a:cubicBezTo>
                      <a:pt x="1635" y="1322"/>
                      <a:pt x="1720" y="1407"/>
                      <a:pt x="1720" y="1512"/>
                    </a:cubicBezTo>
                    <a:cubicBezTo>
                      <a:pt x="1720" y="1537"/>
                      <a:pt x="1720" y="1537"/>
                      <a:pt x="1720" y="1537"/>
                    </a:cubicBezTo>
                    <a:cubicBezTo>
                      <a:pt x="1720" y="1537"/>
                      <a:pt x="1720" y="1537"/>
                      <a:pt x="1720" y="1537"/>
                    </a:cubicBezTo>
                    <a:cubicBezTo>
                      <a:pt x="1720" y="1537"/>
                      <a:pt x="1720" y="1537"/>
                      <a:pt x="1720" y="1537"/>
                    </a:cubicBezTo>
                    <a:cubicBezTo>
                      <a:pt x="1720" y="2866"/>
                      <a:pt x="1720" y="2866"/>
                      <a:pt x="1720" y="2866"/>
                    </a:cubicBezTo>
                    <a:cubicBezTo>
                      <a:pt x="1720" y="2971"/>
                      <a:pt x="1635" y="3056"/>
                      <a:pt x="1530" y="3056"/>
                    </a:cubicBezTo>
                    <a:cubicBezTo>
                      <a:pt x="1425" y="3056"/>
                      <a:pt x="1340" y="2971"/>
                      <a:pt x="1340" y="2866"/>
                    </a:cubicBezTo>
                    <a:cubicBezTo>
                      <a:pt x="1340" y="1752"/>
                      <a:pt x="1340" y="1752"/>
                      <a:pt x="1340" y="1752"/>
                    </a:cubicBezTo>
                    <a:cubicBezTo>
                      <a:pt x="215" y="1752"/>
                      <a:pt x="215" y="1752"/>
                      <a:pt x="215" y="1752"/>
                    </a:cubicBezTo>
                    <a:cubicBezTo>
                      <a:pt x="96" y="1752"/>
                      <a:pt x="0" y="1656"/>
                      <a:pt x="0" y="1537"/>
                    </a:cubicBezTo>
                    <a:cubicBezTo>
                      <a:pt x="0" y="1517"/>
                      <a:pt x="0" y="1429"/>
                      <a:pt x="0" y="1403"/>
                    </a:cubicBezTo>
                    <a:lnTo>
                      <a:pt x="0" y="3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Oval 24">
                <a:extLst>
                  <a:ext uri="{FF2B5EF4-FFF2-40B4-BE49-F238E27FC236}">
                    <a16:creationId xmlns:a16="http://schemas.microsoft.com/office/drawing/2014/main" id="{3903B2F9-971E-409C-99DC-5976E49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5775" y="1249363"/>
                <a:ext cx="347662" cy="3476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D8845404-A408-451B-8077-D64173D70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74" y="2429820"/>
              <a:ext cx="787931" cy="1378163"/>
            </a:xfrm>
            <a:custGeom>
              <a:avLst/>
              <a:gdLst>
                <a:gd name="T0" fmla="*/ 190 w 1758"/>
                <a:gd name="T1" fmla="*/ 0 h 3078"/>
                <a:gd name="T2" fmla="*/ 190 w 1758"/>
                <a:gd name="T3" fmla="*/ 0 h 3078"/>
                <a:gd name="T4" fmla="*/ 379 w 1758"/>
                <a:gd name="T5" fmla="*/ 190 h 3078"/>
                <a:gd name="T6" fmla="*/ 379 w 1758"/>
                <a:gd name="T7" fmla="*/ 1554 h 3078"/>
                <a:gd name="T8" fmla="*/ 1568 w 1758"/>
                <a:gd name="T9" fmla="*/ 1554 h 3078"/>
                <a:gd name="T10" fmla="*/ 1758 w 1758"/>
                <a:gd name="T11" fmla="*/ 1744 h 3078"/>
                <a:gd name="T12" fmla="*/ 1568 w 1758"/>
                <a:gd name="T13" fmla="*/ 1933 h 3078"/>
                <a:gd name="T14" fmla="*/ 945 w 1758"/>
                <a:gd name="T15" fmla="*/ 1933 h 3078"/>
                <a:gd name="T16" fmla="*/ 945 w 1758"/>
                <a:gd name="T17" fmla="*/ 2905 h 3078"/>
                <a:gd name="T18" fmla="*/ 1379 w 1758"/>
                <a:gd name="T19" fmla="*/ 2905 h 3078"/>
                <a:gd name="T20" fmla="*/ 1465 w 1758"/>
                <a:gd name="T21" fmla="*/ 2992 h 3078"/>
                <a:gd name="T22" fmla="*/ 1379 w 1758"/>
                <a:gd name="T23" fmla="*/ 3078 h 3078"/>
                <a:gd name="T24" fmla="*/ 439 w 1758"/>
                <a:gd name="T25" fmla="*/ 3078 h 3078"/>
                <a:gd name="T26" fmla="*/ 352 w 1758"/>
                <a:gd name="T27" fmla="*/ 2992 h 3078"/>
                <a:gd name="T28" fmla="*/ 439 w 1758"/>
                <a:gd name="T29" fmla="*/ 2905 h 3078"/>
                <a:gd name="T30" fmla="*/ 813 w 1758"/>
                <a:gd name="T31" fmla="*/ 2905 h 3078"/>
                <a:gd name="T32" fmla="*/ 813 w 1758"/>
                <a:gd name="T33" fmla="*/ 1933 h 3078"/>
                <a:gd name="T34" fmla="*/ 190 w 1758"/>
                <a:gd name="T35" fmla="*/ 1933 h 3078"/>
                <a:gd name="T36" fmla="*/ 190 w 1758"/>
                <a:gd name="T37" fmla="*/ 1933 h 3078"/>
                <a:gd name="T38" fmla="*/ 0 w 1758"/>
                <a:gd name="T39" fmla="*/ 1744 h 3078"/>
                <a:gd name="T40" fmla="*/ 0 w 1758"/>
                <a:gd name="T41" fmla="*/ 190 h 3078"/>
                <a:gd name="T42" fmla="*/ 190 w 1758"/>
                <a:gd name="T43" fmla="*/ 0 h 3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58" h="3078"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294" y="0"/>
                    <a:pt x="379" y="86"/>
                    <a:pt x="379" y="190"/>
                  </a:cubicBezTo>
                  <a:cubicBezTo>
                    <a:pt x="379" y="1554"/>
                    <a:pt x="379" y="1554"/>
                    <a:pt x="379" y="1554"/>
                  </a:cubicBezTo>
                  <a:cubicBezTo>
                    <a:pt x="1568" y="1554"/>
                    <a:pt x="1568" y="1554"/>
                    <a:pt x="1568" y="1554"/>
                  </a:cubicBezTo>
                  <a:cubicBezTo>
                    <a:pt x="1672" y="1554"/>
                    <a:pt x="1758" y="1640"/>
                    <a:pt x="1758" y="1744"/>
                  </a:cubicBezTo>
                  <a:cubicBezTo>
                    <a:pt x="1758" y="1848"/>
                    <a:pt x="1672" y="1933"/>
                    <a:pt x="1568" y="1933"/>
                  </a:cubicBezTo>
                  <a:cubicBezTo>
                    <a:pt x="945" y="1933"/>
                    <a:pt x="945" y="1933"/>
                    <a:pt x="945" y="1933"/>
                  </a:cubicBezTo>
                  <a:cubicBezTo>
                    <a:pt x="945" y="2905"/>
                    <a:pt x="945" y="2905"/>
                    <a:pt x="945" y="2905"/>
                  </a:cubicBezTo>
                  <a:cubicBezTo>
                    <a:pt x="1379" y="2905"/>
                    <a:pt x="1379" y="2905"/>
                    <a:pt x="1379" y="2905"/>
                  </a:cubicBezTo>
                  <a:cubicBezTo>
                    <a:pt x="1426" y="2905"/>
                    <a:pt x="1465" y="2944"/>
                    <a:pt x="1465" y="2992"/>
                  </a:cubicBezTo>
                  <a:cubicBezTo>
                    <a:pt x="1465" y="3040"/>
                    <a:pt x="1426" y="3078"/>
                    <a:pt x="1379" y="3078"/>
                  </a:cubicBezTo>
                  <a:cubicBezTo>
                    <a:pt x="439" y="3078"/>
                    <a:pt x="439" y="3078"/>
                    <a:pt x="439" y="3078"/>
                  </a:cubicBezTo>
                  <a:cubicBezTo>
                    <a:pt x="391" y="3078"/>
                    <a:pt x="352" y="3040"/>
                    <a:pt x="352" y="2992"/>
                  </a:cubicBezTo>
                  <a:cubicBezTo>
                    <a:pt x="352" y="2944"/>
                    <a:pt x="391" y="2905"/>
                    <a:pt x="439" y="2905"/>
                  </a:cubicBezTo>
                  <a:cubicBezTo>
                    <a:pt x="813" y="2905"/>
                    <a:pt x="813" y="2905"/>
                    <a:pt x="813" y="2905"/>
                  </a:cubicBezTo>
                  <a:cubicBezTo>
                    <a:pt x="813" y="1933"/>
                    <a:pt x="813" y="1933"/>
                    <a:pt x="813" y="1933"/>
                  </a:cubicBezTo>
                  <a:cubicBezTo>
                    <a:pt x="190" y="1933"/>
                    <a:pt x="190" y="1933"/>
                    <a:pt x="190" y="1933"/>
                  </a:cubicBezTo>
                  <a:cubicBezTo>
                    <a:pt x="190" y="1933"/>
                    <a:pt x="190" y="1933"/>
                    <a:pt x="190" y="1933"/>
                  </a:cubicBezTo>
                  <a:cubicBezTo>
                    <a:pt x="85" y="1933"/>
                    <a:pt x="0" y="1848"/>
                    <a:pt x="0" y="174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86"/>
                    <a:pt x="85" y="0"/>
                    <a:pt x="19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15F7A8B1-1B3B-4F25-8267-607592D51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86" y="2156193"/>
              <a:ext cx="339545" cy="341871"/>
            </a:xfrm>
            <a:custGeom>
              <a:avLst/>
              <a:gdLst>
                <a:gd name="T0" fmla="*/ 0 w 221"/>
                <a:gd name="T1" fmla="*/ 83 h 222"/>
                <a:gd name="T2" fmla="*/ 11 w 221"/>
                <a:gd name="T3" fmla="*/ 54 h 222"/>
                <a:gd name="T4" fmla="*/ 43 w 221"/>
                <a:gd name="T5" fmla="*/ 62 h 222"/>
                <a:gd name="T6" fmla="*/ 51 w 221"/>
                <a:gd name="T7" fmla="*/ 52 h 222"/>
                <a:gd name="T8" fmla="*/ 60 w 221"/>
                <a:gd name="T9" fmla="*/ 44 h 222"/>
                <a:gd name="T10" fmla="*/ 52 w 221"/>
                <a:gd name="T11" fmla="*/ 13 h 222"/>
                <a:gd name="T12" fmla="*/ 80 w 221"/>
                <a:gd name="T13" fmla="*/ 1 h 222"/>
                <a:gd name="T14" fmla="*/ 97 w 221"/>
                <a:gd name="T15" fmla="*/ 29 h 222"/>
                <a:gd name="T16" fmla="*/ 103 w 221"/>
                <a:gd name="T17" fmla="*/ 28 h 222"/>
                <a:gd name="T18" fmla="*/ 110 w 221"/>
                <a:gd name="T19" fmla="*/ 28 h 222"/>
                <a:gd name="T20" fmla="*/ 122 w 221"/>
                <a:gd name="T21" fmla="*/ 29 h 222"/>
                <a:gd name="T22" fmla="*/ 138 w 221"/>
                <a:gd name="T23" fmla="*/ 0 h 222"/>
                <a:gd name="T24" fmla="*/ 167 w 221"/>
                <a:gd name="T25" fmla="*/ 12 h 222"/>
                <a:gd name="T26" fmla="*/ 159 w 221"/>
                <a:gd name="T27" fmla="*/ 44 h 222"/>
                <a:gd name="T28" fmla="*/ 169 w 221"/>
                <a:gd name="T29" fmla="*/ 52 h 222"/>
                <a:gd name="T30" fmla="*/ 177 w 221"/>
                <a:gd name="T31" fmla="*/ 61 h 222"/>
                <a:gd name="T32" fmla="*/ 209 w 221"/>
                <a:gd name="T33" fmla="*/ 53 h 222"/>
                <a:gd name="T34" fmla="*/ 221 w 221"/>
                <a:gd name="T35" fmla="*/ 81 h 222"/>
                <a:gd name="T36" fmla="*/ 192 w 221"/>
                <a:gd name="T37" fmla="*/ 98 h 222"/>
                <a:gd name="T38" fmla="*/ 193 w 221"/>
                <a:gd name="T39" fmla="*/ 104 h 222"/>
                <a:gd name="T40" fmla="*/ 193 w 221"/>
                <a:gd name="T41" fmla="*/ 111 h 222"/>
                <a:gd name="T42" fmla="*/ 193 w 221"/>
                <a:gd name="T43" fmla="*/ 123 h 222"/>
                <a:gd name="T44" fmla="*/ 221 w 221"/>
                <a:gd name="T45" fmla="*/ 139 h 222"/>
                <a:gd name="T46" fmla="*/ 210 w 221"/>
                <a:gd name="T47" fmla="*/ 168 h 222"/>
                <a:gd name="T48" fmla="*/ 178 w 221"/>
                <a:gd name="T49" fmla="*/ 160 h 222"/>
                <a:gd name="T50" fmla="*/ 169 w 221"/>
                <a:gd name="T51" fmla="*/ 170 h 222"/>
                <a:gd name="T52" fmla="*/ 160 w 221"/>
                <a:gd name="T53" fmla="*/ 178 h 222"/>
                <a:gd name="T54" fmla="*/ 169 w 221"/>
                <a:gd name="T55" fmla="*/ 209 h 222"/>
                <a:gd name="T56" fmla="*/ 141 w 221"/>
                <a:gd name="T57" fmla="*/ 221 h 222"/>
                <a:gd name="T58" fmla="*/ 124 w 221"/>
                <a:gd name="T59" fmla="*/ 193 h 222"/>
                <a:gd name="T60" fmla="*/ 117 w 221"/>
                <a:gd name="T61" fmla="*/ 194 h 222"/>
                <a:gd name="T62" fmla="*/ 110 w 221"/>
                <a:gd name="T63" fmla="*/ 194 h 222"/>
                <a:gd name="T64" fmla="*/ 99 w 221"/>
                <a:gd name="T65" fmla="*/ 193 h 222"/>
                <a:gd name="T66" fmla="*/ 82 w 221"/>
                <a:gd name="T67" fmla="*/ 222 h 222"/>
                <a:gd name="T68" fmla="*/ 54 w 221"/>
                <a:gd name="T69" fmla="*/ 210 h 222"/>
                <a:gd name="T70" fmla="*/ 62 w 221"/>
                <a:gd name="T71" fmla="*/ 178 h 222"/>
                <a:gd name="T72" fmla="*/ 52 w 221"/>
                <a:gd name="T73" fmla="*/ 170 h 222"/>
                <a:gd name="T74" fmla="*/ 44 w 221"/>
                <a:gd name="T75" fmla="*/ 161 h 222"/>
                <a:gd name="T76" fmla="*/ 12 w 221"/>
                <a:gd name="T77" fmla="*/ 169 h 222"/>
                <a:gd name="T78" fmla="*/ 0 w 221"/>
                <a:gd name="T79" fmla="*/ 141 h 222"/>
                <a:gd name="T80" fmla="*/ 28 w 221"/>
                <a:gd name="T81" fmla="*/ 124 h 222"/>
                <a:gd name="T82" fmla="*/ 27 w 221"/>
                <a:gd name="T83" fmla="*/ 118 h 222"/>
                <a:gd name="T84" fmla="*/ 27 w 221"/>
                <a:gd name="T85" fmla="*/ 111 h 222"/>
                <a:gd name="T86" fmla="*/ 28 w 221"/>
                <a:gd name="T87" fmla="*/ 99 h 222"/>
                <a:gd name="T88" fmla="*/ 0 w 221"/>
                <a:gd name="T89" fmla="*/ 83 h 222"/>
                <a:gd name="T90" fmla="*/ 69 w 221"/>
                <a:gd name="T91" fmla="*/ 111 h 222"/>
                <a:gd name="T92" fmla="*/ 72 w 221"/>
                <a:gd name="T93" fmla="*/ 126 h 222"/>
                <a:gd name="T94" fmla="*/ 80 w 221"/>
                <a:gd name="T95" fmla="*/ 140 h 222"/>
                <a:gd name="T96" fmla="*/ 93 w 221"/>
                <a:gd name="T97" fmla="*/ 149 h 222"/>
                <a:gd name="T98" fmla="*/ 110 w 221"/>
                <a:gd name="T99" fmla="*/ 153 h 222"/>
                <a:gd name="T100" fmla="*/ 125 w 221"/>
                <a:gd name="T101" fmla="*/ 150 h 222"/>
                <a:gd name="T102" fmla="*/ 139 w 221"/>
                <a:gd name="T103" fmla="*/ 141 h 222"/>
                <a:gd name="T104" fmla="*/ 148 w 221"/>
                <a:gd name="T105" fmla="*/ 128 h 222"/>
                <a:gd name="T106" fmla="*/ 152 w 221"/>
                <a:gd name="T107" fmla="*/ 111 h 222"/>
                <a:gd name="T108" fmla="*/ 149 w 221"/>
                <a:gd name="T109" fmla="*/ 96 h 222"/>
                <a:gd name="T110" fmla="*/ 141 w 221"/>
                <a:gd name="T111" fmla="*/ 82 h 222"/>
                <a:gd name="T112" fmla="*/ 127 w 221"/>
                <a:gd name="T113" fmla="*/ 73 h 222"/>
                <a:gd name="T114" fmla="*/ 110 w 221"/>
                <a:gd name="T115" fmla="*/ 69 h 222"/>
                <a:gd name="T116" fmla="*/ 95 w 221"/>
                <a:gd name="T117" fmla="*/ 72 h 222"/>
                <a:gd name="T118" fmla="*/ 82 w 221"/>
                <a:gd name="T119" fmla="*/ 81 h 222"/>
                <a:gd name="T120" fmla="*/ 72 w 221"/>
                <a:gd name="T121" fmla="*/ 94 h 222"/>
                <a:gd name="T122" fmla="*/ 69 w 221"/>
                <a:gd name="T123" fmla="*/ 1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222">
                  <a:moveTo>
                    <a:pt x="0" y="83"/>
                  </a:moveTo>
                  <a:cubicBezTo>
                    <a:pt x="2" y="74"/>
                    <a:pt x="6" y="64"/>
                    <a:pt x="11" y="5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5" y="59"/>
                    <a:pt x="48" y="55"/>
                    <a:pt x="51" y="52"/>
                  </a:cubicBezTo>
                  <a:cubicBezTo>
                    <a:pt x="54" y="49"/>
                    <a:pt x="57" y="47"/>
                    <a:pt x="60" y="4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61" y="7"/>
                    <a:pt x="70" y="3"/>
                    <a:pt x="80" y="1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9" y="29"/>
                    <a:pt x="101" y="28"/>
                    <a:pt x="103" y="28"/>
                  </a:cubicBezTo>
                  <a:cubicBezTo>
                    <a:pt x="105" y="28"/>
                    <a:pt x="108" y="28"/>
                    <a:pt x="110" y="28"/>
                  </a:cubicBezTo>
                  <a:cubicBezTo>
                    <a:pt x="114" y="28"/>
                    <a:pt x="118" y="28"/>
                    <a:pt x="122" y="29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7" y="2"/>
                    <a:pt x="157" y="6"/>
                    <a:pt x="167" y="12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63" y="46"/>
                    <a:pt x="166" y="49"/>
                    <a:pt x="169" y="52"/>
                  </a:cubicBezTo>
                  <a:cubicBezTo>
                    <a:pt x="172" y="55"/>
                    <a:pt x="175" y="58"/>
                    <a:pt x="177" y="61"/>
                  </a:cubicBezTo>
                  <a:cubicBezTo>
                    <a:pt x="209" y="53"/>
                    <a:pt x="209" y="53"/>
                    <a:pt x="209" y="53"/>
                  </a:cubicBezTo>
                  <a:cubicBezTo>
                    <a:pt x="214" y="61"/>
                    <a:pt x="218" y="71"/>
                    <a:pt x="221" y="81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3" y="100"/>
                    <a:pt x="193" y="102"/>
                    <a:pt x="193" y="104"/>
                  </a:cubicBezTo>
                  <a:cubicBezTo>
                    <a:pt x="193" y="106"/>
                    <a:pt x="193" y="108"/>
                    <a:pt x="193" y="111"/>
                  </a:cubicBezTo>
                  <a:cubicBezTo>
                    <a:pt x="193" y="115"/>
                    <a:pt x="193" y="119"/>
                    <a:pt x="193" y="123"/>
                  </a:cubicBezTo>
                  <a:cubicBezTo>
                    <a:pt x="221" y="139"/>
                    <a:pt x="221" y="139"/>
                    <a:pt x="221" y="139"/>
                  </a:cubicBezTo>
                  <a:cubicBezTo>
                    <a:pt x="219" y="148"/>
                    <a:pt x="215" y="158"/>
                    <a:pt x="210" y="168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5" y="163"/>
                    <a:pt x="172" y="167"/>
                    <a:pt x="169" y="170"/>
                  </a:cubicBezTo>
                  <a:cubicBezTo>
                    <a:pt x="167" y="173"/>
                    <a:pt x="164" y="175"/>
                    <a:pt x="160" y="178"/>
                  </a:cubicBezTo>
                  <a:cubicBezTo>
                    <a:pt x="169" y="209"/>
                    <a:pt x="169" y="209"/>
                    <a:pt x="169" y="209"/>
                  </a:cubicBezTo>
                  <a:cubicBezTo>
                    <a:pt x="160" y="215"/>
                    <a:pt x="151" y="219"/>
                    <a:pt x="141" y="221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2" y="193"/>
                    <a:pt x="120" y="194"/>
                    <a:pt x="117" y="194"/>
                  </a:cubicBezTo>
                  <a:cubicBezTo>
                    <a:pt x="115" y="194"/>
                    <a:pt x="113" y="194"/>
                    <a:pt x="110" y="194"/>
                  </a:cubicBezTo>
                  <a:cubicBezTo>
                    <a:pt x="106" y="194"/>
                    <a:pt x="103" y="194"/>
                    <a:pt x="99" y="193"/>
                  </a:cubicBezTo>
                  <a:cubicBezTo>
                    <a:pt x="82" y="222"/>
                    <a:pt x="82" y="222"/>
                    <a:pt x="82" y="222"/>
                  </a:cubicBezTo>
                  <a:cubicBezTo>
                    <a:pt x="73" y="220"/>
                    <a:pt x="64" y="216"/>
                    <a:pt x="54" y="210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58" y="176"/>
                    <a:pt x="55" y="173"/>
                    <a:pt x="52" y="170"/>
                  </a:cubicBezTo>
                  <a:cubicBezTo>
                    <a:pt x="49" y="167"/>
                    <a:pt x="46" y="164"/>
                    <a:pt x="44" y="161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7" y="161"/>
                    <a:pt x="3" y="151"/>
                    <a:pt x="0" y="141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2"/>
                    <a:pt x="28" y="120"/>
                    <a:pt x="27" y="118"/>
                  </a:cubicBezTo>
                  <a:cubicBezTo>
                    <a:pt x="27" y="116"/>
                    <a:pt x="27" y="114"/>
                    <a:pt x="27" y="111"/>
                  </a:cubicBezTo>
                  <a:cubicBezTo>
                    <a:pt x="27" y="107"/>
                    <a:pt x="27" y="103"/>
                    <a:pt x="28" y="99"/>
                  </a:cubicBezTo>
                  <a:lnTo>
                    <a:pt x="0" y="83"/>
                  </a:lnTo>
                  <a:close/>
                  <a:moveTo>
                    <a:pt x="69" y="111"/>
                  </a:moveTo>
                  <a:cubicBezTo>
                    <a:pt x="69" y="116"/>
                    <a:pt x="70" y="121"/>
                    <a:pt x="72" y="126"/>
                  </a:cubicBezTo>
                  <a:cubicBezTo>
                    <a:pt x="74" y="131"/>
                    <a:pt x="76" y="136"/>
                    <a:pt x="80" y="140"/>
                  </a:cubicBezTo>
                  <a:cubicBezTo>
                    <a:pt x="84" y="144"/>
                    <a:pt x="88" y="147"/>
                    <a:pt x="93" y="149"/>
                  </a:cubicBezTo>
                  <a:cubicBezTo>
                    <a:pt x="98" y="151"/>
                    <a:pt x="104" y="153"/>
                    <a:pt x="110" y="153"/>
                  </a:cubicBezTo>
                  <a:cubicBezTo>
                    <a:pt x="115" y="153"/>
                    <a:pt x="120" y="152"/>
                    <a:pt x="125" y="150"/>
                  </a:cubicBezTo>
                  <a:cubicBezTo>
                    <a:pt x="130" y="148"/>
                    <a:pt x="135" y="145"/>
                    <a:pt x="139" y="141"/>
                  </a:cubicBezTo>
                  <a:cubicBezTo>
                    <a:pt x="143" y="138"/>
                    <a:pt x="146" y="133"/>
                    <a:pt x="148" y="128"/>
                  </a:cubicBezTo>
                  <a:cubicBezTo>
                    <a:pt x="151" y="123"/>
                    <a:pt x="152" y="117"/>
                    <a:pt x="152" y="111"/>
                  </a:cubicBezTo>
                  <a:cubicBezTo>
                    <a:pt x="152" y="106"/>
                    <a:pt x="151" y="101"/>
                    <a:pt x="149" y="96"/>
                  </a:cubicBezTo>
                  <a:cubicBezTo>
                    <a:pt x="147" y="91"/>
                    <a:pt x="144" y="86"/>
                    <a:pt x="141" y="82"/>
                  </a:cubicBezTo>
                  <a:cubicBezTo>
                    <a:pt x="137" y="78"/>
                    <a:pt x="132" y="75"/>
                    <a:pt x="127" y="73"/>
                  </a:cubicBezTo>
                  <a:cubicBezTo>
                    <a:pt x="122" y="71"/>
                    <a:pt x="117" y="69"/>
                    <a:pt x="110" y="69"/>
                  </a:cubicBezTo>
                  <a:cubicBezTo>
                    <a:pt x="105" y="69"/>
                    <a:pt x="100" y="70"/>
                    <a:pt x="95" y="72"/>
                  </a:cubicBezTo>
                  <a:cubicBezTo>
                    <a:pt x="90" y="74"/>
                    <a:pt x="86" y="77"/>
                    <a:pt x="82" y="81"/>
                  </a:cubicBezTo>
                  <a:cubicBezTo>
                    <a:pt x="78" y="84"/>
                    <a:pt x="75" y="89"/>
                    <a:pt x="72" y="94"/>
                  </a:cubicBezTo>
                  <a:cubicBezTo>
                    <a:pt x="70" y="99"/>
                    <a:pt x="69" y="105"/>
                    <a:pt x="69" y="11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D829BBC9-54E7-44C0-98F0-C8D6F3F47BDB}"/>
              </a:ext>
            </a:extLst>
          </p:cNvPr>
          <p:cNvSpPr/>
          <p:nvPr/>
        </p:nvSpPr>
        <p:spPr>
          <a:xfrm>
            <a:off x="1151889" y="4709514"/>
            <a:ext cx="4279517" cy="1713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产品风险主要包括技术风险等</a:t>
            </a:r>
            <a:r>
              <a:rPr lang="en-US" altLang="zh-CN" dirty="0"/>
              <a:t>,</a:t>
            </a:r>
            <a:r>
              <a:rPr lang="zh-CN" altLang="zh-CN" dirty="0"/>
              <a:t>在技术上因为此产品属于软件产品</a:t>
            </a:r>
            <a:r>
              <a:rPr lang="en-US" altLang="zh-CN" dirty="0"/>
              <a:t>,</a:t>
            </a:r>
            <a:r>
              <a:rPr lang="zh-CN" altLang="zh-CN" dirty="0"/>
              <a:t>所以需要在专利保护及迭代方面保持领先。 </a:t>
            </a:r>
          </a:p>
          <a:p>
            <a:r>
              <a:rPr lang="zh-CN" altLang="en-US" dirty="0"/>
              <a:t>策略</a:t>
            </a:r>
            <a:r>
              <a:rPr lang="en-US" altLang="zh-CN" dirty="0"/>
              <a:t>:</a:t>
            </a:r>
            <a:r>
              <a:rPr lang="zh-CN" altLang="zh-CN" dirty="0"/>
              <a:t>建立数据壁垒</a:t>
            </a:r>
            <a:r>
              <a:rPr lang="en-US" altLang="zh-CN" dirty="0"/>
              <a:t>,</a:t>
            </a:r>
            <a:r>
              <a:rPr lang="zh-CN" altLang="zh-CN" dirty="0"/>
              <a:t>持续优化算法</a:t>
            </a:r>
            <a:r>
              <a:rPr lang="en-US" altLang="zh-CN" dirty="0"/>
              <a:t>,</a:t>
            </a:r>
            <a:r>
              <a:rPr lang="zh-CN" altLang="zh-CN" dirty="0"/>
              <a:t>不断增加新功能，占据数据领先和专利领先。</a:t>
            </a: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A3F54A1D-817D-4DB9-8A3F-DD4774F4219B}"/>
              </a:ext>
            </a:extLst>
          </p:cNvPr>
          <p:cNvCxnSpPr/>
          <p:nvPr/>
        </p:nvCxnSpPr>
        <p:spPr>
          <a:xfrm>
            <a:off x="7477757" y="4593554"/>
            <a:ext cx="503380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8488293-2511-425C-A5F0-28A5D7C6C89F}"/>
              </a:ext>
            </a:extLst>
          </p:cNvPr>
          <p:cNvGrpSpPr/>
          <p:nvPr/>
        </p:nvGrpSpPr>
        <p:grpSpPr>
          <a:xfrm>
            <a:off x="9000170" y="3937534"/>
            <a:ext cx="3350919" cy="341318"/>
            <a:chOff x="2713708" y="3914193"/>
            <a:chExt cx="3350919" cy="341318"/>
          </a:xfrm>
        </p:grpSpPr>
        <p:sp>
          <p:nvSpPr>
            <p:cNvPr id="120" name="TextBox 76">
              <a:extLst>
                <a:ext uri="{FF2B5EF4-FFF2-40B4-BE49-F238E27FC236}">
                  <a16:creationId xmlns:a16="http://schemas.microsoft.com/office/drawing/2014/main" id="{E449F831-FF1E-4A92-997E-E6F0AC642E61}"/>
                </a:ext>
              </a:extLst>
            </p:cNvPr>
            <p:cNvSpPr txBox="1"/>
            <p:nvPr/>
          </p:nvSpPr>
          <p:spPr>
            <a:xfrm>
              <a:off x="2713708" y="4037503"/>
              <a:ext cx="3350919" cy="218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zh-CN" altLang="en-US" b="1" cap="all" spc="30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市场风险</a:t>
              </a:r>
              <a:endParaRPr lang="en-US" b="1" cap="all" spc="30" dirty="0">
                <a:solidFill>
                  <a:srgbClr val="0863B5"/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459DB74B-90D3-401B-B934-228E9269A453}"/>
                </a:ext>
              </a:extLst>
            </p:cNvPr>
            <p:cNvCxnSpPr/>
            <p:nvPr/>
          </p:nvCxnSpPr>
          <p:spPr>
            <a:xfrm>
              <a:off x="2713708" y="3914193"/>
              <a:ext cx="576000" cy="0"/>
            </a:xfrm>
            <a:prstGeom prst="line">
              <a:avLst/>
            </a:prstGeom>
            <a:ln w="38100">
              <a:solidFill>
                <a:srgbClr val="0863B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6C4CE1B-2AD8-488C-B9D4-E6C4FE47CEB3}"/>
              </a:ext>
            </a:extLst>
          </p:cNvPr>
          <p:cNvSpPr txBox="1"/>
          <p:nvPr/>
        </p:nvSpPr>
        <p:spPr>
          <a:xfrm>
            <a:off x="7580182" y="4789275"/>
            <a:ext cx="4392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市面上也存在一些打卡平台产品</a:t>
            </a:r>
            <a:r>
              <a:rPr lang="en-US" altLang="zh-CN"/>
              <a:t>,</a:t>
            </a:r>
            <a:r>
              <a:rPr lang="zh-CN" altLang="zh-CN"/>
              <a:t>面临类似产品的竞争风险</a:t>
            </a:r>
            <a:r>
              <a:rPr lang="en-US" altLang="zh-CN"/>
              <a:t>,</a:t>
            </a:r>
            <a:r>
              <a:rPr lang="zh-CN" altLang="zh-CN"/>
              <a:t>但我们的产品在算法优化、功能性能</a:t>
            </a:r>
            <a:r>
              <a:rPr lang="en-US" altLang="zh-CN"/>
              <a:t>,</a:t>
            </a:r>
            <a:r>
              <a:rPr lang="zh-CN" altLang="zh-CN"/>
              <a:t>价格成本、迭代潜力上都具有优势，所以市场前景良好。此风险在一定条件下可以规避。</a:t>
            </a:r>
          </a:p>
        </p:txBody>
      </p:sp>
      <p:sp>
        <p:nvSpPr>
          <p:cNvPr id="122" name="平行四边形 121">
            <a:extLst>
              <a:ext uri="{FF2B5EF4-FFF2-40B4-BE49-F238E27FC236}">
                <a16:creationId xmlns:a16="http://schemas.microsoft.com/office/drawing/2014/main" id="{615AC350-FF21-46CB-A1F3-CA6278E50895}"/>
              </a:ext>
            </a:extLst>
          </p:cNvPr>
          <p:cNvSpPr/>
          <p:nvPr/>
        </p:nvSpPr>
        <p:spPr>
          <a:xfrm>
            <a:off x="9642781" y="696767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平行四边形 122">
            <a:extLst>
              <a:ext uri="{FF2B5EF4-FFF2-40B4-BE49-F238E27FC236}">
                <a16:creationId xmlns:a16="http://schemas.microsoft.com/office/drawing/2014/main" id="{BC33CB7F-5303-41BF-A4DD-600D9E287B22}"/>
              </a:ext>
            </a:extLst>
          </p:cNvPr>
          <p:cNvSpPr/>
          <p:nvPr/>
        </p:nvSpPr>
        <p:spPr>
          <a:xfrm>
            <a:off x="10200015" y="142504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F7FF8184-BF3B-4F18-888D-3E66135AFEF2}"/>
              </a:ext>
            </a:extLst>
          </p:cNvPr>
          <p:cNvSpPr/>
          <p:nvPr/>
        </p:nvSpPr>
        <p:spPr>
          <a:xfrm>
            <a:off x="9316727" y="1091841"/>
            <a:ext cx="1011940" cy="500586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16" grpId="0"/>
      <p:bldP spid="122" grpId="0" animBg="1"/>
      <p:bldP spid="123" grpId="0" animBg="1"/>
      <p:bldP spid="1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0" y="2989943"/>
            <a:ext cx="7280255" cy="3868057"/>
          </a:xfrm>
          <a:prstGeom prst="parallelogram">
            <a:avLst>
              <a:gd name="adj" fmla="val 107441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 flipH="1">
            <a:off x="4911745" y="2989943"/>
            <a:ext cx="7280255" cy="3868057"/>
          </a:xfrm>
          <a:prstGeom prst="parallelogram">
            <a:avLst>
              <a:gd name="adj" fmla="val 107441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9"/>
          <p:cNvSpPr txBox="1"/>
          <p:nvPr/>
        </p:nvSpPr>
        <p:spPr>
          <a:xfrm>
            <a:off x="3947887" y="1750203"/>
            <a:ext cx="4296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600" b="1" spc="10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谢谢观赏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19323" y="6167271"/>
            <a:ext cx="2553355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2020</a:t>
            </a:r>
            <a:r>
              <a:rPr lang="zh-CN" altLang="en-US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年</a:t>
            </a:r>
            <a:r>
              <a:rPr lang="en-US" altLang="zh-CN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3</a:t>
            </a:r>
            <a:r>
              <a:rPr lang="zh-CN" altLang="en-US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月</a:t>
            </a:r>
            <a:r>
              <a:rPr lang="en-US" altLang="zh-CN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20</a:t>
            </a:r>
            <a:r>
              <a:rPr lang="zh-CN" altLang="en-US" sz="2400" dirty="0">
                <a:solidFill>
                  <a:srgbClr val="2676BB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日</a:t>
            </a:r>
            <a:endParaRPr lang="en-US" altLang="zh-CN" sz="2400" dirty="0">
              <a:solidFill>
                <a:srgbClr val="2676BB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4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 1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  <a:alpha val="5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五边形 189"/>
          <p:cNvSpPr/>
          <p:nvPr/>
        </p:nvSpPr>
        <p:spPr>
          <a:xfrm>
            <a:off x="-1" y="-1"/>
            <a:ext cx="4610781" cy="6858001"/>
          </a:xfrm>
          <a:prstGeom prst="homePlat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4285795" y="5769429"/>
            <a:ext cx="2075543" cy="1088571"/>
          </a:xfrm>
          <a:prstGeom prst="triangle">
            <a:avLst/>
          </a:prstGeom>
          <a:solidFill>
            <a:srgbClr val="0863B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271588" y="3428999"/>
            <a:ext cx="6270170" cy="3429001"/>
          </a:xfrm>
          <a:prstGeom prst="parallelogram">
            <a:avLst>
              <a:gd name="adj" fmla="val 91945"/>
            </a:avLst>
          </a:prstGeom>
          <a:gradFill>
            <a:gsLst>
              <a:gs pos="83000">
                <a:srgbClr val="045798"/>
              </a:gs>
              <a:gs pos="48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flipH="1">
            <a:off x="1271588" y="-2"/>
            <a:ext cx="6270170" cy="5098538"/>
          </a:xfrm>
          <a:custGeom>
            <a:avLst/>
            <a:gdLst>
              <a:gd name="connsiteX0" fmla="*/ 0 w 6270170"/>
              <a:gd name="connsiteY0" fmla="*/ 3490685 h 3490685"/>
              <a:gd name="connsiteX1" fmla="*/ 3209510 w 6270170"/>
              <a:gd name="connsiteY1" fmla="*/ 0 h 3490685"/>
              <a:gd name="connsiteX2" fmla="*/ 6270170 w 6270170"/>
              <a:gd name="connsiteY2" fmla="*/ 0 h 3490685"/>
              <a:gd name="connsiteX3" fmla="*/ 3060660 w 6270170"/>
              <a:gd name="connsiteY3" fmla="*/ 3490685 h 3490685"/>
              <a:gd name="connsiteX4" fmla="*/ 0 w 6270170"/>
              <a:gd name="connsiteY4" fmla="*/ 3490685 h 3490685"/>
              <a:gd name="connsiteX0" fmla="*/ 0 w 6270170"/>
              <a:gd name="connsiteY0" fmla="*/ 3490685 h 5159229"/>
              <a:gd name="connsiteX1" fmla="*/ 3209510 w 6270170"/>
              <a:gd name="connsiteY1" fmla="*/ 0 h 5159229"/>
              <a:gd name="connsiteX2" fmla="*/ 6270170 w 6270170"/>
              <a:gd name="connsiteY2" fmla="*/ 0 h 5159229"/>
              <a:gd name="connsiteX3" fmla="*/ 1561798 w 6270170"/>
              <a:gd name="connsiteY3" fmla="*/ 5159229 h 5159229"/>
              <a:gd name="connsiteX4" fmla="*/ 0 w 6270170"/>
              <a:gd name="connsiteY4" fmla="*/ 3490685 h 5159229"/>
              <a:gd name="connsiteX0" fmla="*/ 0 w 6270170"/>
              <a:gd name="connsiteY0" fmla="*/ 3490685 h 5190257"/>
              <a:gd name="connsiteX1" fmla="*/ 3209510 w 6270170"/>
              <a:gd name="connsiteY1" fmla="*/ 0 h 5190257"/>
              <a:gd name="connsiteX2" fmla="*/ 6270170 w 6270170"/>
              <a:gd name="connsiteY2" fmla="*/ 0 h 5190257"/>
              <a:gd name="connsiteX3" fmla="*/ 1538938 w 6270170"/>
              <a:gd name="connsiteY3" fmla="*/ 5190257 h 5190257"/>
              <a:gd name="connsiteX4" fmla="*/ 0 w 6270170"/>
              <a:gd name="connsiteY4" fmla="*/ 3490685 h 519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0170" h="5190257">
                <a:moveTo>
                  <a:pt x="0" y="3490685"/>
                </a:moveTo>
                <a:lnTo>
                  <a:pt x="3209510" y="0"/>
                </a:lnTo>
                <a:lnTo>
                  <a:pt x="6270170" y="0"/>
                </a:lnTo>
                <a:lnTo>
                  <a:pt x="1538938" y="5190257"/>
                </a:lnTo>
                <a:lnTo>
                  <a:pt x="0" y="3490685"/>
                </a:lnTo>
                <a:close/>
              </a:path>
            </a:pathLst>
          </a:custGeom>
          <a:gradFill>
            <a:gsLst>
              <a:gs pos="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7962196" y="2040853"/>
            <a:ext cx="2656877" cy="684993"/>
            <a:chOff x="7853358" y="578438"/>
            <a:chExt cx="2656878" cy="684993"/>
          </a:xfrm>
        </p:grpSpPr>
        <p:grpSp>
          <p:nvGrpSpPr>
            <p:cNvPr id="141" name="组合 140"/>
            <p:cNvGrpSpPr/>
            <p:nvPr/>
          </p:nvGrpSpPr>
          <p:grpSpPr>
            <a:xfrm>
              <a:off x="7853358" y="601711"/>
              <a:ext cx="2656878" cy="661720"/>
              <a:chOff x="9238543" y="2101324"/>
              <a:chExt cx="2656878" cy="661720"/>
            </a:xfrm>
          </p:grpSpPr>
          <p:sp>
            <p:nvSpPr>
              <p:cNvPr id="124" name="文本框 123"/>
              <p:cNvSpPr txBox="1"/>
              <p:nvPr/>
            </p:nvSpPr>
            <p:spPr>
              <a:xfrm>
                <a:off x="9812773" y="2101324"/>
                <a:ext cx="15119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项目简介</a:t>
                </a: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9238543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文本框 139"/>
              <p:cNvSpPr txBox="1"/>
              <p:nvPr/>
            </p:nvSpPr>
            <p:spPr>
              <a:xfrm>
                <a:off x="9812773" y="2385588"/>
                <a:ext cx="2082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About project</a:t>
                </a:r>
              </a:p>
            </p:txBody>
          </p:sp>
        </p:grpSp>
        <p:sp>
          <p:nvSpPr>
            <p:cNvPr id="146" name="文本框 145"/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550913" y="2745799"/>
            <a:ext cx="2843636" cy="684993"/>
            <a:chOff x="7780055" y="578438"/>
            <a:chExt cx="2843636" cy="684993"/>
          </a:xfrm>
        </p:grpSpPr>
        <p:grpSp>
          <p:nvGrpSpPr>
            <p:cNvPr id="149" name="组合 148"/>
            <p:cNvGrpSpPr/>
            <p:nvPr/>
          </p:nvGrpSpPr>
          <p:grpSpPr>
            <a:xfrm>
              <a:off x="7780055" y="601711"/>
              <a:ext cx="2843636" cy="661720"/>
              <a:chOff x="9165240" y="2101324"/>
              <a:chExt cx="2843636" cy="661720"/>
            </a:xfrm>
          </p:grpSpPr>
          <p:sp>
            <p:nvSpPr>
              <p:cNvPr id="151" name="文本框 150"/>
              <p:cNvSpPr txBox="1"/>
              <p:nvPr/>
            </p:nvSpPr>
            <p:spPr>
              <a:xfrm>
                <a:off x="9812773" y="2101324"/>
                <a:ext cx="151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技术分析</a:t>
                </a:r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9165240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9812773" y="2385588"/>
                <a:ext cx="21961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Technology analysis</a:t>
                </a:r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962196" y="3450745"/>
            <a:ext cx="2730180" cy="684993"/>
            <a:chOff x="7780055" y="578438"/>
            <a:chExt cx="2730179" cy="684993"/>
          </a:xfrm>
        </p:grpSpPr>
        <p:grpSp>
          <p:nvGrpSpPr>
            <p:cNvPr id="159" name="组合 158"/>
            <p:cNvGrpSpPr/>
            <p:nvPr/>
          </p:nvGrpSpPr>
          <p:grpSpPr>
            <a:xfrm>
              <a:off x="7780055" y="601711"/>
              <a:ext cx="2730179" cy="661720"/>
              <a:chOff x="9165240" y="2101324"/>
              <a:chExt cx="2730179" cy="661720"/>
            </a:xfrm>
          </p:grpSpPr>
          <p:sp>
            <p:nvSpPr>
              <p:cNvPr id="161" name="文本框 160"/>
              <p:cNvSpPr txBox="1"/>
              <p:nvPr/>
            </p:nvSpPr>
            <p:spPr>
              <a:xfrm>
                <a:off x="9812773" y="2101324"/>
                <a:ext cx="15119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过程模型</a:t>
                </a:r>
              </a:p>
            </p:txBody>
          </p:sp>
          <p:sp>
            <p:nvSpPr>
              <p:cNvPr id="162" name="文本框 161"/>
              <p:cNvSpPr txBox="1"/>
              <p:nvPr/>
            </p:nvSpPr>
            <p:spPr>
              <a:xfrm>
                <a:off x="9165240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9812773" y="2385588"/>
                <a:ext cx="20826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Process Model</a:t>
                </a:r>
              </a:p>
            </p:txBody>
          </p:sp>
        </p:grpSp>
        <p:sp>
          <p:nvSpPr>
            <p:cNvPr id="160" name="文本框 159"/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8504803" y="4159760"/>
            <a:ext cx="2843636" cy="684993"/>
            <a:chOff x="7780055" y="578438"/>
            <a:chExt cx="2843636" cy="684993"/>
          </a:xfrm>
        </p:grpSpPr>
        <p:grpSp>
          <p:nvGrpSpPr>
            <p:cNvPr id="171" name="组合 170"/>
            <p:cNvGrpSpPr/>
            <p:nvPr/>
          </p:nvGrpSpPr>
          <p:grpSpPr>
            <a:xfrm>
              <a:off x="7780055" y="601711"/>
              <a:ext cx="2843636" cy="661720"/>
              <a:chOff x="9165240" y="2101324"/>
              <a:chExt cx="2843636" cy="661720"/>
            </a:xfrm>
          </p:grpSpPr>
          <p:sp>
            <p:nvSpPr>
              <p:cNvPr id="173" name="文本框 172"/>
              <p:cNvSpPr txBox="1"/>
              <p:nvPr/>
            </p:nvSpPr>
            <p:spPr>
              <a:xfrm>
                <a:off x="9812773" y="2101324"/>
                <a:ext cx="151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研发计划</a:t>
                </a: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9165240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9812773" y="2385588"/>
                <a:ext cx="21961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Development plan</a:t>
                </a:r>
              </a:p>
            </p:txBody>
          </p:sp>
        </p:grpSp>
        <p:sp>
          <p:nvSpPr>
            <p:cNvPr id="172" name="文本框 171"/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8550913" y="5565582"/>
            <a:ext cx="2786907" cy="684993"/>
            <a:chOff x="7780055" y="578438"/>
            <a:chExt cx="2786907" cy="684993"/>
          </a:xfrm>
        </p:grpSpPr>
        <p:grpSp>
          <p:nvGrpSpPr>
            <p:cNvPr id="177" name="组合 176"/>
            <p:cNvGrpSpPr/>
            <p:nvPr/>
          </p:nvGrpSpPr>
          <p:grpSpPr>
            <a:xfrm>
              <a:off x="7780055" y="601711"/>
              <a:ext cx="2786907" cy="661720"/>
              <a:chOff x="9165240" y="2101324"/>
              <a:chExt cx="2786907" cy="661720"/>
            </a:xfrm>
          </p:grpSpPr>
          <p:sp>
            <p:nvSpPr>
              <p:cNvPr id="179" name="文本框 178"/>
              <p:cNvSpPr txBox="1"/>
              <p:nvPr/>
            </p:nvSpPr>
            <p:spPr>
              <a:xfrm>
                <a:off x="9812773" y="2101324"/>
                <a:ext cx="151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风险控制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9165240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9756044" y="2387445"/>
                <a:ext cx="21961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Risk control</a:t>
                </a:r>
              </a:p>
            </p:txBody>
          </p:sp>
        </p:grpSp>
        <p:sp>
          <p:nvSpPr>
            <p:cNvPr id="178" name="文本框 177"/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18124" y="886464"/>
            <a:ext cx="3752136" cy="830997"/>
            <a:chOff x="7418124" y="886464"/>
            <a:chExt cx="3752136" cy="830997"/>
          </a:xfrm>
        </p:grpSpPr>
        <p:sp>
          <p:nvSpPr>
            <p:cNvPr id="185" name="文本框 184"/>
            <p:cNvSpPr txBox="1"/>
            <p:nvPr/>
          </p:nvSpPr>
          <p:spPr>
            <a:xfrm>
              <a:off x="7418124" y="886464"/>
              <a:ext cx="22878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8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ONTENTS</a:t>
              </a:r>
              <a:endParaRPr lang="zh-CN" altLang="en-US" sz="2800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10089515" y="1070634"/>
              <a:ext cx="1080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CN" altLang="en-US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  <a:endParaRPr lang="zh-CN" altLang="en-US" sz="1600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8" name="直角三角形 187"/>
          <p:cNvSpPr/>
          <p:nvPr/>
        </p:nvSpPr>
        <p:spPr>
          <a:xfrm rot="16200000">
            <a:off x="11562534" y="6628937"/>
            <a:ext cx="348992" cy="348992"/>
          </a:xfrm>
          <a:prstGeom prst="rtTriangle">
            <a:avLst/>
          </a:pr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直角三角形 188"/>
          <p:cNvSpPr/>
          <p:nvPr/>
        </p:nvSpPr>
        <p:spPr>
          <a:xfrm rot="10800000">
            <a:off x="11831520" y="6274056"/>
            <a:ext cx="466706" cy="466706"/>
          </a:xfrm>
          <a:prstGeom prst="rtTriangle">
            <a:avLst/>
          </a:pr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文本框 193"/>
          <p:cNvSpPr txBox="1"/>
          <p:nvPr/>
        </p:nvSpPr>
        <p:spPr>
          <a:xfrm>
            <a:off x="3211826" y="5097463"/>
            <a:ext cx="169629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b="1" dirty="0">
                <a:solidFill>
                  <a:schemeClr val="bg1">
                    <a:alpha val="29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OUR 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>
                <a:solidFill>
                  <a:schemeClr val="bg1">
                    <a:alpha val="29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MISSION</a:t>
            </a:r>
            <a:endParaRPr lang="zh-CN" altLang="en-US" sz="2400" b="1" dirty="0">
              <a:solidFill>
                <a:schemeClr val="bg1">
                  <a:alpha val="29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3211826" y="5742044"/>
            <a:ext cx="12041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alpha val="19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innovation</a:t>
            </a:r>
          </a:p>
          <a:p>
            <a:r>
              <a:rPr lang="en-US" altLang="zh-CN" sz="1400" dirty="0">
                <a:solidFill>
                  <a:schemeClr val="bg1">
                    <a:alpha val="19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high-tech</a:t>
            </a:r>
          </a:p>
          <a:p>
            <a:r>
              <a:rPr lang="en-US" altLang="zh-CN" sz="1400" dirty="0">
                <a:solidFill>
                  <a:schemeClr val="bg1">
                    <a:alpha val="19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company</a:t>
            </a:r>
            <a:endParaRPr lang="zh-CN" altLang="en-US" sz="1400" dirty="0">
              <a:solidFill>
                <a:schemeClr val="bg1">
                  <a:alpha val="19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96" name="直角三角形 195"/>
          <p:cNvSpPr/>
          <p:nvPr/>
        </p:nvSpPr>
        <p:spPr>
          <a:xfrm>
            <a:off x="5202882" y="365383"/>
            <a:ext cx="348992" cy="348992"/>
          </a:xfrm>
          <a:prstGeom prst="rtTriangle">
            <a:avLst/>
          </a:pr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直角三角形 196"/>
          <p:cNvSpPr/>
          <p:nvPr/>
        </p:nvSpPr>
        <p:spPr>
          <a:xfrm rot="10800000">
            <a:off x="4670806" y="113999"/>
            <a:ext cx="466706" cy="466706"/>
          </a:xfrm>
          <a:prstGeom prst="rtTriangle">
            <a:avLst/>
          </a:pr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文本框 197"/>
          <p:cNvSpPr txBox="1"/>
          <p:nvPr/>
        </p:nvSpPr>
        <p:spPr>
          <a:xfrm>
            <a:off x="7948172" y="1021189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rgbClr val="089C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TECHNOLOGY INDUSTRY RESEARCH LTD.</a:t>
            </a:r>
            <a:endParaRPr lang="zh-CN" altLang="en-US" sz="600" dirty="0">
              <a:solidFill>
                <a:srgbClr val="089C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E29CD77-D3B0-4CD2-A27B-D79912D529DA}"/>
              </a:ext>
            </a:extLst>
          </p:cNvPr>
          <p:cNvGrpSpPr/>
          <p:nvPr/>
        </p:nvGrpSpPr>
        <p:grpSpPr>
          <a:xfrm>
            <a:off x="7899707" y="4887399"/>
            <a:ext cx="2730180" cy="684993"/>
            <a:chOff x="7780055" y="578438"/>
            <a:chExt cx="2730180" cy="68499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04D157E-A9F1-4CBF-B982-83FBF539877B}"/>
                </a:ext>
              </a:extLst>
            </p:cNvPr>
            <p:cNvGrpSpPr/>
            <p:nvPr/>
          </p:nvGrpSpPr>
          <p:grpSpPr>
            <a:xfrm>
              <a:off x="7780055" y="601711"/>
              <a:ext cx="2730180" cy="661720"/>
              <a:chOff x="9165240" y="2101324"/>
              <a:chExt cx="2730180" cy="661720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8A110CF-8A19-4C8B-AD0C-D0BABBD1B63E}"/>
                  </a:ext>
                </a:extLst>
              </p:cNvPr>
              <p:cNvSpPr txBox="1"/>
              <p:nvPr/>
            </p:nvSpPr>
            <p:spPr>
              <a:xfrm>
                <a:off x="9812773" y="2101324"/>
                <a:ext cx="151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团队分工</a:t>
                </a: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CE6D2FC-750F-4200-8E71-C16FA5635A82}"/>
                  </a:ext>
                </a:extLst>
              </p:cNvPr>
              <p:cNvSpPr txBox="1"/>
              <p:nvPr/>
            </p:nvSpPr>
            <p:spPr>
              <a:xfrm>
                <a:off x="9165240" y="2101324"/>
                <a:ext cx="478016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700" i="1" dirty="0">
                    <a:solidFill>
                      <a:srgbClr val="0863B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800" i="1" baseline="30000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A0F853C-7954-466E-9433-3C204D1E2919}"/>
                  </a:ext>
                </a:extLst>
              </p:cNvPr>
              <p:cNvSpPr txBox="1"/>
              <p:nvPr/>
            </p:nvSpPr>
            <p:spPr>
              <a:xfrm>
                <a:off x="9812773" y="2385588"/>
                <a:ext cx="20826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Team work</a:t>
                </a: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B36B142-03C1-4C62-A306-8755246D1EEA}"/>
                </a:ext>
              </a:extLst>
            </p:cNvPr>
            <p:cNvSpPr txBox="1"/>
            <p:nvPr/>
          </p:nvSpPr>
          <p:spPr>
            <a:xfrm>
              <a:off x="8219080" y="57843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rgbClr val="0863B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endParaRPr lang="zh-CN" altLang="en-US" i="1" dirty="0">
                <a:solidFill>
                  <a:srgbClr val="08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4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8" grpId="0" animBg="1"/>
      <p:bldP spid="5" grpId="0" animBg="1"/>
      <p:bldP spid="6" grpId="0" animBg="1"/>
      <p:bldP spid="188" grpId="0" animBg="1"/>
      <p:bldP spid="189" grpId="0" animBg="1"/>
      <p:bldP spid="194" grpId="0"/>
      <p:bldP spid="195" grpId="0"/>
      <p:bldP spid="196" grpId="0" animBg="1"/>
      <p:bldP spid="197" grpId="0" animBg="1"/>
      <p:bldP spid="1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4"/>
          <p:cNvSpPr/>
          <p:nvPr/>
        </p:nvSpPr>
        <p:spPr>
          <a:xfrm rot="19514313" flipH="1">
            <a:off x="-2086671" y="4115387"/>
            <a:ext cx="7603412" cy="2966166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712687" y="4122057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solidFill>
            <a:srgbClr val="08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9514313" flipH="1">
            <a:off x="-4327386" y="3064019"/>
            <a:ext cx="10566401" cy="3506839"/>
          </a:xfrm>
          <a:custGeom>
            <a:avLst/>
            <a:gdLst>
              <a:gd name="connsiteX0" fmla="*/ 0 w 8853714"/>
              <a:gd name="connsiteY0" fmla="*/ 0 h 4122057"/>
              <a:gd name="connsiteX1" fmla="*/ 8853714 w 8853714"/>
              <a:gd name="connsiteY1" fmla="*/ 0 h 4122057"/>
              <a:gd name="connsiteX2" fmla="*/ 8853714 w 8853714"/>
              <a:gd name="connsiteY2" fmla="*/ 4122057 h 4122057"/>
              <a:gd name="connsiteX3" fmla="*/ 0 w 8853714"/>
              <a:gd name="connsiteY3" fmla="*/ 4122057 h 4122057"/>
              <a:gd name="connsiteX4" fmla="*/ 0 w 8853714"/>
              <a:gd name="connsiteY4" fmla="*/ 0 h 4122057"/>
              <a:gd name="connsiteX0" fmla="*/ 14515 w 8868229"/>
              <a:gd name="connsiteY0" fmla="*/ 0 h 4122057"/>
              <a:gd name="connsiteX1" fmla="*/ 8868229 w 8868229"/>
              <a:gd name="connsiteY1" fmla="*/ 0 h 4122057"/>
              <a:gd name="connsiteX2" fmla="*/ 8868229 w 8868229"/>
              <a:gd name="connsiteY2" fmla="*/ 4122057 h 4122057"/>
              <a:gd name="connsiteX3" fmla="*/ 14515 w 8868229"/>
              <a:gd name="connsiteY3" fmla="*/ 4122057 h 4122057"/>
              <a:gd name="connsiteX4" fmla="*/ 0 w 8868229"/>
              <a:gd name="connsiteY4" fmla="*/ 2119085 h 4122057"/>
              <a:gd name="connsiteX5" fmla="*/ 14515 w 8868229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7391 w 10481105"/>
              <a:gd name="connsiteY0" fmla="*/ 0 h 4122057"/>
              <a:gd name="connsiteX1" fmla="*/ 10481105 w 10481105"/>
              <a:gd name="connsiteY1" fmla="*/ 0 h 4122057"/>
              <a:gd name="connsiteX2" fmla="*/ 10481105 w 10481105"/>
              <a:gd name="connsiteY2" fmla="*/ 4122057 h 4122057"/>
              <a:gd name="connsiteX3" fmla="*/ 1627391 w 10481105"/>
              <a:gd name="connsiteY3" fmla="*/ 4122057 h 4122057"/>
              <a:gd name="connsiteX4" fmla="*/ 1790 w 10481105"/>
              <a:gd name="connsiteY4" fmla="*/ 2148114 h 4122057"/>
              <a:gd name="connsiteX5" fmla="*/ 1627391 w 1048110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625601 w 10479315"/>
              <a:gd name="connsiteY0" fmla="*/ 0 h 4122057"/>
              <a:gd name="connsiteX1" fmla="*/ 10479315 w 10479315"/>
              <a:gd name="connsiteY1" fmla="*/ 0 h 4122057"/>
              <a:gd name="connsiteX2" fmla="*/ 10479315 w 10479315"/>
              <a:gd name="connsiteY2" fmla="*/ 4122057 h 4122057"/>
              <a:gd name="connsiteX3" fmla="*/ 1625601 w 10479315"/>
              <a:gd name="connsiteY3" fmla="*/ 4122057 h 4122057"/>
              <a:gd name="connsiteX4" fmla="*/ 0 w 10479315"/>
              <a:gd name="connsiteY4" fmla="*/ 2148114 h 4122057"/>
              <a:gd name="connsiteX5" fmla="*/ 1625601 w 10479315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712687 w 10566401"/>
              <a:gd name="connsiteY3" fmla="*/ 4122057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  <a:gd name="connsiteX0" fmla="*/ 1712687 w 10566401"/>
              <a:gd name="connsiteY0" fmla="*/ 0 h 4122057"/>
              <a:gd name="connsiteX1" fmla="*/ 10566401 w 10566401"/>
              <a:gd name="connsiteY1" fmla="*/ 0 h 4122057"/>
              <a:gd name="connsiteX2" fmla="*/ 10566401 w 10566401"/>
              <a:gd name="connsiteY2" fmla="*/ 4122057 h 4122057"/>
              <a:gd name="connsiteX3" fmla="*/ 1347865 w 10566401"/>
              <a:gd name="connsiteY3" fmla="*/ 4082806 h 4122057"/>
              <a:gd name="connsiteX4" fmla="*/ 0 w 10566401"/>
              <a:gd name="connsiteY4" fmla="*/ 1756228 h 4122057"/>
              <a:gd name="connsiteX5" fmla="*/ 1712687 w 10566401"/>
              <a:gd name="connsiteY5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6401" h="4122057">
                <a:moveTo>
                  <a:pt x="1712687" y="0"/>
                </a:moveTo>
                <a:lnTo>
                  <a:pt x="10566401" y="0"/>
                </a:lnTo>
                <a:lnTo>
                  <a:pt x="10566401" y="4122057"/>
                </a:lnTo>
                <a:lnTo>
                  <a:pt x="1347865" y="4082806"/>
                </a:lnTo>
                <a:lnTo>
                  <a:pt x="0" y="1756228"/>
                </a:lnTo>
                <a:lnTo>
                  <a:pt x="1712687" y="0"/>
                </a:lnTo>
                <a:close/>
              </a:path>
            </a:pathLst>
          </a:custGeom>
          <a:gradFill>
            <a:gsLst>
              <a:gs pos="0">
                <a:srgbClr val="0863B5"/>
              </a:gs>
              <a:gs pos="97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08282" y="2219511"/>
            <a:ext cx="23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关于项目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19300" y="2750007"/>
            <a:ext cx="273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spc="1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About Our Project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079631" y="3194068"/>
            <a:ext cx="574431" cy="0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6803573" y="1364342"/>
            <a:ext cx="6287180" cy="5493658"/>
          </a:xfrm>
          <a:prstGeom prst="parallelogram">
            <a:avLst>
              <a:gd name="adj" fmla="val 76298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5860144" y="0"/>
            <a:ext cx="7451270" cy="6858000"/>
          </a:xfrm>
          <a:prstGeom prst="parallelogram">
            <a:avLst>
              <a:gd name="adj" fmla="val 3683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6803573" y="319314"/>
            <a:ext cx="7866742" cy="1045027"/>
          </a:xfrm>
          <a:prstGeom prst="parallelogram">
            <a:avLst>
              <a:gd name="adj" fmla="val 76298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04461" y="571741"/>
            <a:ext cx="1741182" cy="650357"/>
            <a:chOff x="604461" y="571741"/>
            <a:chExt cx="1741182" cy="650357"/>
          </a:xfrm>
        </p:grpSpPr>
        <p:sp>
          <p:nvSpPr>
            <p:cNvPr id="17" name="文本框 16"/>
            <p:cNvSpPr txBox="1"/>
            <p:nvPr/>
          </p:nvSpPr>
          <p:spPr>
            <a:xfrm>
              <a:off x="604461" y="571741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项目简介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4461" y="945099"/>
              <a:ext cx="1260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About Project</a:t>
              </a: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515127" y="331731"/>
            <a:ext cx="2381" cy="1139268"/>
            <a:chOff x="1515127" y="331731"/>
            <a:chExt cx="2381" cy="1139268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1517508" y="331731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15127" y="1256913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23B91172-3400-4938-A07E-4E4AEA076527}"/>
              </a:ext>
            </a:extLst>
          </p:cNvPr>
          <p:cNvSpPr/>
          <p:nvPr/>
        </p:nvSpPr>
        <p:spPr>
          <a:xfrm>
            <a:off x="756340" y="3397523"/>
            <a:ext cx="4632090" cy="227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员工打卡平台是一个企业不可缺少的部分，它能为用户提供充足的人事管理的信息和快捷的查询手段，人工方式管理的员工打卡信息存在较多缺陷，诸如效率低，保密性差，随着时间加长维护变得困难。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07867F2-335C-4C4A-BD6E-AC43518B786E}"/>
              </a:ext>
            </a:extLst>
          </p:cNvPr>
          <p:cNvCxnSpPr>
            <a:cxnSpLocks/>
          </p:cNvCxnSpPr>
          <p:nvPr/>
        </p:nvCxnSpPr>
        <p:spPr>
          <a:xfrm>
            <a:off x="880907" y="3151300"/>
            <a:ext cx="6216463" cy="0"/>
          </a:xfrm>
          <a:prstGeom prst="line">
            <a:avLst/>
          </a:prstGeom>
          <a:ln w="50800">
            <a:solidFill>
              <a:srgbClr val="226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FB24AAAF-5AF5-42A8-803B-E4187FFDF37F}"/>
              </a:ext>
            </a:extLst>
          </p:cNvPr>
          <p:cNvSpPr txBox="1"/>
          <p:nvPr/>
        </p:nvSpPr>
        <p:spPr>
          <a:xfrm>
            <a:off x="766512" y="2312533"/>
            <a:ext cx="174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项目需求</a:t>
            </a:r>
          </a:p>
        </p:txBody>
      </p:sp>
    </p:spTree>
    <p:extLst>
      <p:ext uri="{BB962C8B-B14F-4D97-AF65-F5344CB8AC3E}">
        <p14:creationId xmlns:p14="http://schemas.microsoft.com/office/powerpoint/2010/main" val="96946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五边形 46"/>
          <p:cNvSpPr/>
          <p:nvPr/>
        </p:nvSpPr>
        <p:spPr>
          <a:xfrm flipH="1">
            <a:off x="7528047" y="0"/>
            <a:ext cx="2809875" cy="6858000"/>
          </a:xfrm>
          <a:prstGeom prst="homePlat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五边形 45"/>
          <p:cNvSpPr/>
          <p:nvPr/>
        </p:nvSpPr>
        <p:spPr>
          <a:xfrm flipH="1">
            <a:off x="8077430" y="0"/>
            <a:ext cx="2809875" cy="6858000"/>
          </a:xfrm>
          <a:prstGeom prst="homePlate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 flipH="1">
            <a:off x="635066" y="3433317"/>
            <a:ext cx="64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诚信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66" name="文本框 65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项目简介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73914" y="2251416"/>
              <a:ext cx="1260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About Project</a:t>
              </a: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64" name="直接连接符 63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62" name="直接连接符 61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五边形 20"/>
          <p:cNvSpPr/>
          <p:nvPr/>
        </p:nvSpPr>
        <p:spPr>
          <a:xfrm flipH="1">
            <a:off x="8591863" y="0"/>
            <a:ext cx="2809875" cy="6858000"/>
          </a:xfrm>
          <a:prstGeom prst="homePlate">
            <a:avLst/>
          </a:prstGeom>
          <a:gradFill>
            <a:gsLst>
              <a:gs pos="95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 flipH="1">
            <a:off x="8945640" y="0"/>
            <a:ext cx="2809875" cy="6858000"/>
          </a:xfrm>
          <a:prstGeom prst="homePlate">
            <a:avLst/>
          </a:prstGeom>
          <a:gradFill>
            <a:gsLst>
              <a:gs pos="0">
                <a:srgbClr val="0863B5"/>
              </a:gs>
              <a:gs pos="34000">
                <a:srgbClr val="045798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 flipH="1">
            <a:off x="9382125" y="0"/>
            <a:ext cx="2809875" cy="6858000"/>
          </a:xfrm>
          <a:prstGeom prst="homePlat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956E890-CDDB-4E52-A973-CF2787688DC9}"/>
              </a:ext>
            </a:extLst>
          </p:cNvPr>
          <p:cNvCxnSpPr>
            <a:cxnSpLocks/>
          </p:cNvCxnSpPr>
          <p:nvPr/>
        </p:nvCxnSpPr>
        <p:spPr>
          <a:xfrm>
            <a:off x="1168237" y="2803769"/>
            <a:ext cx="6392458" cy="0"/>
          </a:xfrm>
          <a:prstGeom prst="line">
            <a:avLst/>
          </a:prstGeom>
          <a:ln w="50800">
            <a:solidFill>
              <a:srgbClr val="226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B1798FB-7DE0-4890-8800-8F357AF94CBC}"/>
              </a:ext>
            </a:extLst>
          </p:cNvPr>
          <p:cNvSpPr txBox="1"/>
          <p:nvPr/>
        </p:nvSpPr>
        <p:spPr>
          <a:xfrm>
            <a:off x="1015388" y="2907586"/>
            <a:ext cx="5963275" cy="307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）提供简单方便的操作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）为企业公司不同层次管理层提供相应功能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）通过考勤无纸化实现，使管理更加规范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）节省考勤管理的成本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）提供管理的透明度和效率，防止“虚假出勤”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2A6274A-E8D2-46D5-A123-EBA5968C72DA}"/>
              </a:ext>
            </a:extLst>
          </p:cNvPr>
          <p:cNvSpPr txBox="1"/>
          <p:nvPr/>
        </p:nvSpPr>
        <p:spPr>
          <a:xfrm>
            <a:off x="1168237" y="2065105"/>
            <a:ext cx="174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项目目的</a:t>
            </a:r>
          </a:p>
        </p:txBody>
      </p:sp>
    </p:spTree>
    <p:extLst>
      <p:ext uri="{BB962C8B-B14F-4D97-AF65-F5344CB8AC3E}">
        <p14:creationId xmlns:p14="http://schemas.microsoft.com/office/powerpoint/2010/main" val="296743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21" grpId="0" animBg="1"/>
      <p:bldP spid="20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平行四边形 507"/>
          <p:cNvSpPr/>
          <p:nvPr/>
        </p:nvSpPr>
        <p:spPr>
          <a:xfrm>
            <a:off x="9340626" y="5390232"/>
            <a:ext cx="2752542" cy="1791320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9" name="平行四边形 508"/>
          <p:cNvSpPr/>
          <p:nvPr/>
        </p:nvSpPr>
        <p:spPr>
          <a:xfrm>
            <a:off x="9897860" y="4835969"/>
            <a:ext cx="1996019" cy="1298984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平行四边形 509"/>
          <p:cNvSpPr/>
          <p:nvPr/>
        </p:nvSpPr>
        <p:spPr>
          <a:xfrm>
            <a:off x="9014572" y="5785306"/>
            <a:ext cx="1011940" cy="500586"/>
          </a:xfrm>
          <a:prstGeom prst="parallelogram">
            <a:avLst>
              <a:gd name="adj" fmla="val 97345"/>
            </a:avLst>
          </a:prstGeom>
          <a:gradFill>
            <a:gsLst>
              <a:gs pos="45000">
                <a:srgbClr val="0863B5">
                  <a:alpha val="82000"/>
                </a:srgbClr>
              </a:gs>
              <a:gs pos="100000">
                <a:srgbClr val="004A7B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81" name="文本框 80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项目简介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14790" y="2251416"/>
              <a:ext cx="1427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About Project</a:t>
              </a:r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85" name="直接连接符 84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88" name="直接连接符 87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F9121C1A-81B6-4FD3-9303-DB672D2F98A0}"/>
              </a:ext>
            </a:extLst>
          </p:cNvPr>
          <p:cNvSpPr/>
          <p:nvPr/>
        </p:nvSpPr>
        <p:spPr>
          <a:xfrm>
            <a:off x="345371" y="2026113"/>
            <a:ext cx="1741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功能介绍</a:t>
            </a:r>
            <a:endParaRPr lang="en-US" altLang="zh-CN" sz="24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B6E56F-A0C3-4D95-8E23-81D8410E9BB7}"/>
              </a:ext>
            </a:extLst>
          </p:cNvPr>
          <p:cNvGrpSpPr/>
          <p:nvPr/>
        </p:nvGrpSpPr>
        <p:grpSpPr>
          <a:xfrm>
            <a:off x="138647" y="2994194"/>
            <a:ext cx="5825661" cy="3684399"/>
            <a:chOff x="500711" y="2883229"/>
            <a:chExt cx="5889554" cy="3874252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FD88BE1E-7641-4E6A-8714-80FE048F552C}"/>
                </a:ext>
              </a:extLst>
            </p:cNvPr>
            <p:cNvGrpSpPr/>
            <p:nvPr/>
          </p:nvGrpSpPr>
          <p:grpSpPr>
            <a:xfrm>
              <a:off x="3565215" y="2883229"/>
              <a:ext cx="2781925" cy="648072"/>
              <a:chOff x="5366610" y="1666156"/>
              <a:chExt cx="2781925" cy="648072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EFDC7DAD-DFE2-4F4B-891C-1AC34C055BBE}"/>
                  </a:ext>
                </a:extLst>
              </p:cNvPr>
              <p:cNvGrpSpPr/>
              <p:nvPr/>
            </p:nvGrpSpPr>
            <p:grpSpPr>
              <a:xfrm>
                <a:off x="7500463" y="1666156"/>
                <a:ext cx="648072" cy="648072"/>
                <a:chOff x="7465739" y="1666156"/>
                <a:chExt cx="648072" cy="648072"/>
              </a:xfrm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B2B70CA9-A675-4A29-A0E5-9E868BECF201}"/>
                    </a:ext>
                  </a:extLst>
                </p:cNvPr>
                <p:cNvGrpSpPr/>
                <p:nvPr/>
              </p:nvGrpSpPr>
              <p:grpSpPr>
                <a:xfrm>
                  <a:off x="7465739" y="1666156"/>
                  <a:ext cx="648072" cy="648072"/>
                  <a:chOff x="8761883" y="1666156"/>
                  <a:chExt cx="648072" cy="648072"/>
                </a:xfrm>
              </p:grpSpPr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EA1CE891-BB0D-42F7-B8DC-9B0886B416EC}"/>
                      </a:ext>
                    </a:extLst>
                  </p:cNvPr>
                  <p:cNvSpPr/>
                  <p:nvPr/>
                </p:nvSpPr>
                <p:spPr>
                  <a:xfrm>
                    <a:off x="8761883" y="1666156"/>
                    <a:ext cx="648072" cy="648072"/>
                  </a:xfrm>
                  <a:prstGeom prst="ellipse">
                    <a:avLst/>
                  </a:prstGeom>
                  <a:solidFill>
                    <a:srgbClr val="226AA6"/>
                  </a:solidFill>
                  <a:ln>
                    <a:noFill/>
                  </a:ln>
                  <a:effectLst>
                    <a:outerShdw blurRad="50800" dist="50800" dir="5400000" algn="ctr" rotWithShape="0">
                      <a:schemeClr val="bg1">
                        <a:lumMod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43DA5622-5CDC-4AEE-9472-6707E4823135}"/>
                      </a:ext>
                    </a:extLst>
                  </p:cNvPr>
                  <p:cNvSpPr/>
                  <p:nvPr/>
                </p:nvSpPr>
                <p:spPr>
                  <a:xfrm>
                    <a:off x="8814134" y="1718606"/>
                    <a:ext cx="543571" cy="543173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sp>
              <p:nvSpPr>
                <p:cNvPr id="96" name="TextBox 33">
                  <a:extLst>
                    <a:ext uri="{FF2B5EF4-FFF2-40B4-BE49-F238E27FC236}">
                      <a16:creationId xmlns:a16="http://schemas.microsoft.com/office/drawing/2014/main" id="{C98A181C-3AAE-4A86-9108-7D8F0A635A63}"/>
                    </a:ext>
                  </a:extLst>
                </p:cNvPr>
                <p:cNvSpPr txBox="1"/>
                <p:nvPr/>
              </p:nvSpPr>
              <p:spPr>
                <a:xfrm>
                  <a:off x="7476708" y="1744306"/>
                  <a:ext cx="6261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02</a:t>
                  </a:r>
                  <a:endParaRPr lang="zh-CN" altLang="en-US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1ADAF557-38B4-4F34-B1DC-C82262D4FEC9}"/>
                  </a:ext>
                </a:extLst>
              </p:cNvPr>
              <p:cNvGrpSpPr/>
              <p:nvPr/>
            </p:nvGrpSpPr>
            <p:grpSpPr>
              <a:xfrm>
                <a:off x="5366610" y="1818131"/>
                <a:ext cx="1918643" cy="399530"/>
                <a:chOff x="5346197" y="1805384"/>
                <a:chExt cx="1918643" cy="399530"/>
              </a:xfrm>
            </p:grpSpPr>
            <p:sp>
              <p:nvSpPr>
                <p:cNvPr id="93" name="圆角矩形 495">
                  <a:extLst>
                    <a:ext uri="{FF2B5EF4-FFF2-40B4-BE49-F238E27FC236}">
                      <a16:creationId xmlns:a16="http://schemas.microsoft.com/office/drawing/2014/main" id="{C6136478-43A3-4535-9D66-AB5D3FE53FF4}"/>
                    </a:ext>
                  </a:extLst>
                </p:cNvPr>
                <p:cNvSpPr/>
                <p:nvPr/>
              </p:nvSpPr>
              <p:spPr>
                <a:xfrm>
                  <a:off x="5346197" y="1805384"/>
                  <a:ext cx="1918643" cy="360535"/>
                </a:xfrm>
                <a:prstGeom prst="roundRect">
                  <a:avLst/>
                </a:prstGeom>
                <a:solidFill>
                  <a:srgbClr val="226A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94" name="文本框 75">
                  <a:extLst>
                    <a:ext uri="{FF2B5EF4-FFF2-40B4-BE49-F238E27FC236}">
                      <a16:creationId xmlns:a16="http://schemas.microsoft.com/office/drawing/2014/main" id="{3FB532FC-52CD-4766-B768-4177F40BBF39}"/>
                    </a:ext>
                  </a:extLst>
                </p:cNvPr>
                <p:cNvSpPr txBox="1"/>
                <p:nvPr/>
              </p:nvSpPr>
              <p:spPr>
                <a:xfrm>
                  <a:off x="5701546" y="1835582"/>
                  <a:ext cx="12440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dist"/>
                  <a:r>
                    <a:rPr lang="zh-CN" altLang="en-US" b="1" dirty="0">
                      <a:solidFill>
                        <a:schemeClr val="bg1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经理打卡</a:t>
                  </a:r>
                </a:p>
              </p:txBody>
            </p:sp>
          </p:grp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BA34D156-6AA6-4A13-8077-F0E3EA9A13B2}"/>
                </a:ext>
              </a:extLst>
            </p:cNvPr>
            <p:cNvGrpSpPr/>
            <p:nvPr/>
          </p:nvGrpSpPr>
          <p:grpSpPr>
            <a:xfrm>
              <a:off x="3608340" y="3891680"/>
              <a:ext cx="2781925" cy="648072"/>
              <a:chOff x="5366610" y="1666156"/>
              <a:chExt cx="2781925" cy="648072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774E52F3-A1C8-442A-BB65-8AEE5AB986A2}"/>
                  </a:ext>
                </a:extLst>
              </p:cNvPr>
              <p:cNvGrpSpPr/>
              <p:nvPr/>
            </p:nvGrpSpPr>
            <p:grpSpPr>
              <a:xfrm>
                <a:off x="7500463" y="1666156"/>
                <a:ext cx="648072" cy="648072"/>
                <a:chOff x="7465739" y="1666156"/>
                <a:chExt cx="648072" cy="648072"/>
              </a:xfrm>
            </p:grpSpPr>
            <p:grpSp>
              <p:nvGrpSpPr>
                <p:cNvPr id="113" name="组合 112">
                  <a:extLst>
                    <a:ext uri="{FF2B5EF4-FFF2-40B4-BE49-F238E27FC236}">
                      <a16:creationId xmlns:a16="http://schemas.microsoft.com/office/drawing/2014/main" id="{B5A73AB6-EBAD-4435-A5F5-6B018D08E3D7}"/>
                    </a:ext>
                  </a:extLst>
                </p:cNvPr>
                <p:cNvGrpSpPr/>
                <p:nvPr/>
              </p:nvGrpSpPr>
              <p:grpSpPr>
                <a:xfrm>
                  <a:off x="7465739" y="1666156"/>
                  <a:ext cx="648072" cy="648072"/>
                  <a:chOff x="8761883" y="1666156"/>
                  <a:chExt cx="648072" cy="648072"/>
                </a:xfrm>
              </p:grpSpPr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E4830C70-C2E5-4186-B814-FDF26A612093}"/>
                      </a:ext>
                    </a:extLst>
                  </p:cNvPr>
                  <p:cNvSpPr/>
                  <p:nvPr/>
                </p:nvSpPr>
                <p:spPr>
                  <a:xfrm>
                    <a:off x="8761883" y="1666156"/>
                    <a:ext cx="648072" cy="648072"/>
                  </a:xfrm>
                  <a:prstGeom prst="ellipse">
                    <a:avLst/>
                  </a:prstGeom>
                  <a:solidFill>
                    <a:srgbClr val="226AA6"/>
                  </a:solidFill>
                  <a:ln>
                    <a:noFill/>
                  </a:ln>
                  <a:effectLst>
                    <a:outerShdw blurRad="50800" dist="50800" dir="5400000" algn="ctr" rotWithShape="0">
                      <a:schemeClr val="bg1">
                        <a:lumMod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7FC69FB6-D6E2-4ECE-A5C6-AAE109D03582}"/>
                      </a:ext>
                    </a:extLst>
                  </p:cNvPr>
                  <p:cNvSpPr/>
                  <p:nvPr/>
                </p:nvSpPr>
                <p:spPr>
                  <a:xfrm>
                    <a:off x="8814134" y="1718606"/>
                    <a:ext cx="543571" cy="543173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sp>
              <p:nvSpPr>
                <p:cNvPr id="114" name="TextBox 33">
                  <a:extLst>
                    <a:ext uri="{FF2B5EF4-FFF2-40B4-BE49-F238E27FC236}">
                      <a16:creationId xmlns:a16="http://schemas.microsoft.com/office/drawing/2014/main" id="{971A9C2A-7593-439C-A161-B50E8EA76240}"/>
                    </a:ext>
                  </a:extLst>
                </p:cNvPr>
                <p:cNvSpPr txBox="1"/>
                <p:nvPr/>
              </p:nvSpPr>
              <p:spPr>
                <a:xfrm>
                  <a:off x="7476708" y="1744306"/>
                  <a:ext cx="6261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04</a:t>
                  </a:r>
                  <a:endParaRPr lang="zh-CN" altLang="en-US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728D0531-0FB3-4D6E-9D66-80114134061C}"/>
                  </a:ext>
                </a:extLst>
              </p:cNvPr>
              <p:cNvGrpSpPr/>
              <p:nvPr/>
            </p:nvGrpSpPr>
            <p:grpSpPr>
              <a:xfrm>
                <a:off x="5366610" y="1818131"/>
                <a:ext cx="1918643" cy="399530"/>
                <a:chOff x="5346197" y="1805384"/>
                <a:chExt cx="1918643" cy="399530"/>
              </a:xfrm>
            </p:grpSpPr>
            <p:sp>
              <p:nvSpPr>
                <p:cNvPr id="111" name="圆角矩形 495">
                  <a:extLst>
                    <a:ext uri="{FF2B5EF4-FFF2-40B4-BE49-F238E27FC236}">
                      <a16:creationId xmlns:a16="http://schemas.microsoft.com/office/drawing/2014/main" id="{BA36F74B-863D-4A3F-8153-AE2EB1556135}"/>
                    </a:ext>
                  </a:extLst>
                </p:cNvPr>
                <p:cNvSpPr/>
                <p:nvPr/>
              </p:nvSpPr>
              <p:spPr>
                <a:xfrm>
                  <a:off x="5346197" y="1805384"/>
                  <a:ext cx="1918643" cy="360535"/>
                </a:xfrm>
                <a:prstGeom prst="roundRect">
                  <a:avLst/>
                </a:prstGeom>
                <a:solidFill>
                  <a:srgbClr val="226A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112" name="文本框 75">
                  <a:extLst>
                    <a:ext uri="{FF2B5EF4-FFF2-40B4-BE49-F238E27FC236}">
                      <a16:creationId xmlns:a16="http://schemas.microsoft.com/office/drawing/2014/main" id="{4A25E843-B89C-435B-9C11-C3E8441112EE}"/>
                    </a:ext>
                  </a:extLst>
                </p:cNvPr>
                <p:cNvSpPr txBox="1"/>
                <p:nvPr/>
              </p:nvSpPr>
              <p:spPr>
                <a:xfrm>
                  <a:off x="5483686" y="1835582"/>
                  <a:ext cx="1631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dist"/>
                  <a:r>
                    <a:rPr lang="zh-CN" altLang="en-US" b="1" dirty="0">
                      <a:solidFill>
                        <a:schemeClr val="bg1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经理修改密码</a:t>
                  </a:r>
                </a:p>
              </p:txBody>
            </p: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850A021B-043D-4332-A79F-E4A1B62D728A}"/>
                </a:ext>
              </a:extLst>
            </p:cNvPr>
            <p:cNvGrpSpPr/>
            <p:nvPr/>
          </p:nvGrpSpPr>
          <p:grpSpPr>
            <a:xfrm>
              <a:off x="3597370" y="5066196"/>
              <a:ext cx="2781925" cy="648072"/>
              <a:chOff x="5366610" y="1666156"/>
              <a:chExt cx="2781925" cy="648072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0E2FAB0-0C5E-46E4-AB64-A1F5DEC9796C}"/>
                  </a:ext>
                </a:extLst>
              </p:cNvPr>
              <p:cNvGrpSpPr/>
              <p:nvPr/>
            </p:nvGrpSpPr>
            <p:grpSpPr>
              <a:xfrm>
                <a:off x="7500463" y="1666156"/>
                <a:ext cx="648072" cy="648072"/>
                <a:chOff x="7465739" y="1666156"/>
                <a:chExt cx="648072" cy="648072"/>
              </a:xfrm>
            </p:grpSpPr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2A8C6A79-7322-4CD3-8790-6F2C49CA0619}"/>
                    </a:ext>
                  </a:extLst>
                </p:cNvPr>
                <p:cNvGrpSpPr/>
                <p:nvPr/>
              </p:nvGrpSpPr>
              <p:grpSpPr>
                <a:xfrm>
                  <a:off x="7465739" y="1666156"/>
                  <a:ext cx="648072" cy="648072"/>
                  <a:chOff x="8761883" y="1666156"/>
                  <a:chExt cx="648072" cy="648072"/>
                </a:xfrm>
              </p:grpSpPr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05E63D73-597A-4374-B041-A7DF641E9BCA}"/>
                      </a:ext>
                    </a:extLst>
                  </p:cNvPr>
                  <p:cNvSpPr/>
                  <p:nvPr/>
                </p:nvSpPr>
                <p:spPr>
                  <a:xfrm>
                    <a:off x="8761883" y="1666156"/>
                    <a:ext cx="648072" cy="648072"/>
                  </a:xfrm>
                  <a:prstGeom prst="ellipse">
                    <a:avLst/>
                  </a:prstGeom>
                  <a:solidFill>
                    <a:srgbClr val="226AA6"/>
                  </a:solidFill>
                  <a:ln>
                    <a:noFill/>
                  </a:ln>
                  <a:effectLst>
                    <a:outerShdw blurRad="50800" dist="50800" dir="5400000" algn="ctr" rotWithShape="0">
                      <a:schemeClr val="bg1">
                        <a:lumMod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441CEEEE-F638-49D9-99C2-32D9E82E58AE}"/>
                      </a:ext>
                    </a:extLst>
                  </p:cNvPr>
                  <p:cNvSpPr/>
                  <p:nvPr/>
                </p:nvSpPr>
                <p:spPr>
                  <a:xfrm>
                    <a:off x="8814134" y="1718606"/>
                    <a:ext cx="543571" cy="543173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 dirty="0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sp>
              <p:nvSpPr>
                <p:cNvPr id="123" name="TextBox 33">
                  <a:extLst>
                    <a:ext uri="{FF2B5EF4-FFF2-40B4-BE49-F238E27FC236}">
                      <a16:creationId xmlns:a16="http://schemas.microsoft.com/office/drawing/2014/main" id="{0B2A4BA4-9C79-47F2-83AC-5C7329A4293A}"/>
                    </a:ext>
                  </a:extLst>
                </p:cNvPr>
                <p:cNvSpPr txBox="1"/>
                <p:nvPr/>
              </p:nvSpPr>
              <p:spPr>
                <a:xfrm>
                  <a:off x="7476708" y="1744306"/>
                  <a:ext cx="6261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06</a:t>
                  </a:r>
                  <a:endParaRPr lang="zh-CN" altLang="en-US" sz="2400" dirty="0">
                    <a:solidFill>
                      <a:srgbClr val="226AA6"/>
                    </a:solidFill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7C0C248-359E-4759-ADFC-73CCB6EA1740}"/>
                  </a:ext>
                </a:extLst>
              </p:cNvPr>
              <p:cNvGrpSpPr/>
              <p:nvPr/>
            </p:nvGrpSpPr>
            <p:grpSpPr>
              <a:xfrm>
                <a:off x="5366610" y="1818131"/>
                <a:ext cx="1918643" cy="399530"/>
                <a:chOff x="5346197" y="1805384"/>
                <a:chExt cx="1918643" cy="399530"/>
              </a:xfrm>
            </p:grpSpPr>
            <p:sp>
              <p:nvSpPr>
                <p:cNvPr id="120" name="圆角矩形 495">
                  <a:extLst>
                    <a:ext uri="{FF2B5EF4-FFF2-40B4-BE49-F238E27FC236}">
                      <a16:creationId xmlns:a16="http://schemas.microsoft.com/office/drawing/2014/main" id="{FD3CB422-1C0A-4109-ACBF-EB5ABB9D3BE8}"/>
                    </a:ext>
                  </a:extLst>
                </p:cNvPr>
                <p:cNvSpPr/>
                <p:nvPr/>
              </p:nvSpPr>
              <p:spPr>
                <a:xfrm>
                  <a:off x="5346197" y="1805384"/>
                  <a:ext cx="1918643" cy="360535"/>
                </a:xfrm>
                <a:prstGeom prst="roundRect">
                  <a:avLst/>
                </a:prstGeom>
                <a:solidFill>
                  <a:srgbClr val="226A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明黑" panose="020B0300000000000000" pitchFamily="34" charset="-122"/>
                    <a:ea typeface="明黑" panose="020B0300000000000000" pitchFamily="34" charset="-122"/>
                  </a:endParaRPr>
                </a:p>
              </p:txBody>
            </p:sp>
            <p:sp>
              <p:nvSpPr>
                <p:cNvPr id="121" name="文本框 75">
                  <a:extLst>
                    <a:ext uri="{FF2B5EF4-FFF2-40B4-BE49-F238E27FC236}">
                      <a16:creationId xmlns:a16="http://schemas.microsoft.com/office/drawing/2014/main" id="{D14DBA80-B47A-417A-8A5F-837FCE7D93EE}"/>
                    </a:ext>
                  </a:extLst>
                </p:cNvPr>
                <p:cNvSpPr txBox="1"/>
                <p:nvPr/>
              </p:nvSpPr>
              <p:spPr>
                <a:xfrm>
                  <a:off x="5701546" y="1835582"/>
                  <a:ext cx="12440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dist"/>
                  <a:r>
                    <a:rPr lang="zh-CN" altLang="en-US" b="1" dirty="0">
                      <a:solidFill>
                        <a:schemeClr val="bg1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rPr>
                    <a:t>数据导出</a:t>
                  </a:r>
                </a:p>
              </p:txBody>
            </p:sp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52FA634-FA08-42AE-A02E-33C1DDD8B892}"/>
                </a:ext>
              </a:extLst>
            </p:cNvPr>
            <p:cNvGrpSpPr/>
            <p:nvPr/>
          </p:nvGrpSpPr>
          <p:grpSpPr>
            <a:xfrm>
              <a:off x="500711" y="2883229"/>
              <a:ext cx="2902640" cy="3874252"/>
              <a:chOff x="500711" y="2883229"/>
              <a:chExt cx="2902640" cy="3874252"/>
            </a:xfrm>
          </p:grpSpPr>
          <p:grpSp>
            <p:nvGrpSpPr>
              <p:cNvPr id="462" name="组合 461"/>
              <p:cNvGrpSpPr/>
              <p:nvPr/>
            </p:nvGrpSpPr>
            <p:grpSpPr>
              <a:xfrm>
                <a:off x="540160" y="2894099"/>
                <a:ext cx="2627232" cy="648072"/>
                <a:chOff x="7500463" y="1666156"/>
                <a:chExt cx="2627232" cy="648072"/>
              </a:xfrm>
            </p:grpSpPr>
            <p:grpSp>
              <p:nvGrpSpPr>
                <p:cNvPr id="494" name="组合 493"/>
                <p:cNvGrpSpPr/>
                <p:nvPr/>
              </p:nvGrpSpPr>
              <p:grpSpPr>
                <a:xfrm>
                  <a:off x="7500463" y="1666156"/>
                  <a:ext cx="648072" cy="648072"/>
                  <a:chOff x="7465739" y="1666156"/>
                  <a:chExt cx="648072" cy="648072"/>
                </a:xfrm>
              </p:grpSpPr>
              <p:grpSp>
                <p:nvGrpSpPr>
                  <p:cNvPr id="498" name="组合 497"/>
                  <p:cNvGrpSpPr/>
                  <p:nvPr/>
                </p:nvGrpSpPr>
                <p:grpSpPr>
                  <a:xfrm>
                    <a:off x="7465739" y="1666156"/>
                    <a:ext cx="648072" cy="648072"/>
                    <a:chOff x="8761883" y="1666156"/>
                    <a:chExt cx="648072" cy="648072"/>
                  </a:xfrm>
                </p:grpSpPr>
                <p:sp>
                  <p:nvSpPr>
                    <p:cNvPr id="500" name="椭圆 499"/>
                    <p:cNvSpPr/>
                    <p:nvPr/>
                  </p:nvSpPr>
                  <p:spPr>
                    <a:xfrm>
                      <a:off x="8761883" y="1666156"/>
                      <a:ext cx="648072" cy="648072"/>
                    </a:xfrm>
                    <a:prstGeom prst="ellipse">
                      <a:avLst/>
                    </a:prstGeom>
                    <a:solidFill>
                      <a:srgbClr val="226AA6"/>
                    </a:solidFill>
                    <a:ln>
                      <a:noFill/>
                    </a:ln>
                    <a:effectLst>
                      <a:outerShdw blurRad="50800" dist="50800" dir="5400000" algn="ctr" rotWithShape="0">
                        <a:schemeClr val="bg1">
                          <a:lumMod val="75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  <p:sp>
                  <p:nvSpPr>
                    <p:cNvPr id="501" name="椭圆 500"/>
                    <p:cNvSpPr/>
                    <p:nvPr/>
                  </p:nvSpPr>
                  <p:spPr>
                    <a:xfrm>
                      <a:off x="8814134" y="1718606"/>
                      <a:ext cx="543571" cy="54317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</p:grpSp>
              <p:sp>
                <p:nvSpPr>
                  <p:cNvPr id="499" name="TextBox 33"/>
                  <p:cNvSpPr txBox="1"/>
                  <p:nvPr/>
                </p:nvSpPr>
                <p:spPr>
                  <a:xfrm>
                    <a:off x="7476709" y="1759360"/>
                    <a:ext cx="6261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2400" dirty="0">
                        <a:solidFill>
                          <a:srgbClr val="226AA6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01</a:t>
                    </a:r>
                    <a:endParaRPr lang="zh-CN" altLang="en-US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grpSp>
              <p:nvGrpSpPr>
                <p:cNvPr id="495" name="组合 494"/>
                <p:cNvGrpSpPr/>
                <p:nvPr/>
              </p:nvGrpSpPr>
              <p:grpSpPr>
                <a:xfrm>
                  <a:off x="8209052" y="1805526"/>
                  <a:ext cx="1918643" cy="369332"/>
                  <a:chOff x="8188639" y="1792779"/>
                  <a:chExt cx="1918643" cy="369332"/>
                </a:xfrm>
              </p:grpSpPr>
              <p:sp>
                <p:nvSpPr>
                  <p:cNvPr id="496" name="圆角矩形 495"/>
                  <p:cNvSpPr/>
                  <p:nvPr/>
                </p:nvSpPr>
                <p:spPr>
                  <a:xfrm>
                    <a:off x="8188639" y="1797178"/>
                    <a:ext cx="1918643" cy="360535"/>
                  </a:xfrm>
                  <a:prstGeom prst="roundRect">
                    <a:avLst/>
                  </a:prstGeom>
                  <a:solidFill>
                    <a:srgbClr val="226A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497" name="文本框 75"/>
                  <p:cNvSpPr txBox="1"/>
                  <p:nvPr/>
                </p:nvSpPr>
                <p:spPr>
                  <a:xfrm>
                    <a:off x="8525945" y="1792779"/>
                    <a:ext cx="12440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dist"/>
                    <a:r>
                      <a:rPr lang="zh-CN" altLang="en-US" b="1" dirty="0">
                        <a:solidFill>
                          <a:schemeClr val="bg1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员工打卡</a:t>
                    </a:r>
                  </a:p>
                </p:txBody>
              </p:sp>
            </p:grpSp>
          </p:grpSp>
          <p:grpSp>
            <p:nvGrpSpPr>
              <p:cNvPr id="464" name="组合 463"/>
              <p:cNvGrpSpPr/>
              <p:nvPr/>
            </p:nvGrpSpPr>
            <p:grpSpPr>
              <a:xfrm>
                <a:off x="507000" y="3896164"/>
                <a:ext cx="2627232" cy="648072"/>
                <a:chOff x="6337803" y="2865786"/>
                <a:chExt cx="2627232" cy="648072"/>
              </a:xfrm>
            </p:grpSpPr>
            <p:grpSp>
              <p:nvGrpSpPr>
                <p:cNvPr id="486" name="组合 485"/>
                <p:cNvGrpSpPr/>
                <p:nvPr/>
              </p:nvGrpSpPr>
              <p:grpSpPr>
                <a:xfrm>
                  <a:off x="6337803" y="2865786"/>
                  <a:ext cx="648072" cy="648072"/>
                  <a:chOff x="7465739" y="1666156"/>
                  <a:chExt cx="648072" cy="648072"/>
                </a:xfrm>
              </p:grpSpPr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7465739" y="1666156"/>
                    <a:ext cx="648072" cy="648072"/>
                    <a:chOff x="8761883" y="1666156"/>
                    <a:chExt cx="648072" cy="648072"/>
                  </a:xfrm>
                </p:grpSpPr>
                <p:sp>
                  <p:nvSpPr>
                    <p:cNvPr id="492" name="椭圆 491"/>
                    <p:cNvSpPr/>
                    <p:nvPr/>
                  </p:nvSpPr>
                  <p:spPr>
                    <a:xfrm>
                      <a:off x="8761883" y="1666156"/>
                      <a:ext cx="648072" cy="648072"/>
                    </a:xfrm>
                    <a:prstGeom prst="ellipse">
                      <a:avLst/>
                    </a:prstGeom>
                    <a:solidFill>
                      <a:srgbClr val="226AA6"/>
                    </a:solidFill>
                    <a:ln>
                      <a:noFill/>
                    </a:ln>
                    <a:effectLst>
                      <a:outerShdw blurRad="50800" dist="50800" dir="5400000" algn="ctr" rotWithShape="0">
                        <a:schemeClr val="bg1">
                          <a:lumMod val="75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  <p:sp>
                  <p:nvSpPr>
                    <p:cNvPr id="493" name="椭圆 492"/>
                    <p:cNvSpPr/>
                    <p:nvPr/>
                  </p:nvSpPr>
                  <p:spPr>
                    <a:xfrm>
                      <a:off x="8814134" y="1718606"/>
                      <a:ext cx="543571" cy="54317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</p:grpSp>
              <p:sp>
                <p:nvSpPr>
                  <p:cNvPr id="491" name="TextBox 33"/>
                  <p:cNvSpPr txBox="1"/>
                  <p:nvPr/>
                </p:nvSpPr>
                <p:spPr>
                  <a:xfrm>
                    <a:off x="7476709" y="1759360"/>
                    <a:ext cx="6261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2400" dirty="0">
                        <a:solidFill>
                          <a:srgbClr val="226AA6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03</a:t>
                    </a:r>
                    <a:endParaRPr lang="zh-CN" altLang="en-US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grpSp>
              <p:nvGrpSpPr>
                <p:cNvPr id="487" name="组合 486"/>
                <p:cNvGrpSpPr/>
                <p:nvPr/>
              </p:nvGrpSpPr>
              <p:grpSpPr>
                <a:xfrm>
                  <a:off x="7046392" y="3005156"/>
                  <a:ext cx="1918643" cy="369332"/>
                  <a:chOff x="8188639" y="1792779"/>
                  <a:chExt cx="1918643" cy="369332"/>
                </a:xfrm>
              </p:grpSpPr>
              <p:sp>
                <p:nvSpPr>
                  <p:cNvPr id="488" name="圆角矩形 487"/>
                  <p:cNvSpPr/>
                  <p:nvPr/>
                </p:nvSpPr>
                <p:spPr>
                  <a:xfrm>
                    <a:off x="8188639" y="1797178"/>
                    <a:ext cx="1918643" cy="360535"/>
                  </a:xfrm>
                  <a:prstGeom prst="roundRect">
                    <a:avLst/>
                  </a:prstGeom>
                  <a:solidFill>
                    <a:srgbClr val="226A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489" name="文本框 84"/>
                  <p:cNvSpPr txBox="1"/>
                  <p:nvPr/>
                </p:nvSpPr>
                <p:spPr>
                  <a:xfrm>
                    <a:off x="8403530" y="1792779"/>
                    <a:ext cx="15861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dist"/>
                    <a:r>
                      <a:rPr lang="zh-CN" altLang="en-US" b="1" dirty="0">
                        <a:solidFill>
                          <a:schemeClr val="bg1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增删员工信息</a:t>
                    </a:r>
                  </a:p>
                </p:txBody>
              </p:sp>
            </p:grpSp>
          </p:grpSp>
          <p:grpSp>
            <p:nvGrpSpPr>
              <p:cNvPr id="466" name="组合 465"/>
              <p:cNvGrpSpPr/>
              <p:nvPr/>
            </p:nvGrpSpPr>
            <p:grpSpPr>
              <a:xfrm>
                <a:off x="500711" y="5047790"/>
                <a:ext cx="2627232" cy="648072"/>
                <a:chOff x="5175144" y="4065416"/>
                <a:chExt cx="2627232" cy="648072"/>
              </a:xfrm>
            </p:grpSpPr>
            <p:grpSp>
              <p:nvGrpSpPr>
                <p:cNvPr id="478" name="组合 477"/>
                <p:cNvGrpSpPr/>
                <p:nvPr/>
              </p:nvGrpSpPr>
              <p:grpSpPr>
                <a:xfrm>
                  <a:off x="5175144" y="4065416"/>
                  <a:ext cx="648072" cy="648072"/>
                  <a:chOff x="7465739" y="1666156"/>
                  <a:chExt cx="648072" cy="648072"/>
                </a:xfrm>
              </p:grpSpPr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7465739" y="1666156"/>
                    <a:ext cx="648072" cy="648072"/>
                    <a:chOff x="8761883" y="1666156"/>
                    <a:chExt cx="648072" cy="648072"/>
                  </a:xfrm>
                </p:grpSpPr>
                <p:sp>
                  <p:nvSpPr>
                    <p:cNvPr id="484" name="椭圆 483"/>
                    <p:cNvSpPr/>
                    <p:nvPr/>
                  </p:nvSpPr>
                  <p:spPr>
                    <a:xfrm>
                      <a:off x="8761883" y="1666156"/>
                      <a:ext cx="648072" cy="648072"/>
                    </a:xfrm>
                    <a:prstGeom prst="ellipse">
                      <a:avLst/>
                    </a:prstGeom>
                    <a:solidFill>
                      <a:srgbClr val="226AA6"/>
                    </a:solidFill>
                    <a:ln>
                      <a:noFill/>
                    </a:ln>
                    <a:effectLst>
                      <a:outerShdw blurRad="50800" dist="50800" dir="5400000" algn="ctr" rotWithShape="0">
                        <a:schemeClr val="bg1">
                          <a:lumMod val="75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  <p:sp>
                  <p:nvSpPr>
                    <p:cNvPr id="485" name="椭圆 484"/>
                    <p:cNvSpPr/>
                    <p:nvPr/>
                  </p:nvSpPr>
                  <p:spPr>
                    <a:xfrm>
                      <a:off x="8814134" y="1718606"/>
                      <a:ext cx="543571" cy="54317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</p:grpSp>
              <p:sp>
                <p:nvSpPr>
                  <p:cNvPr id="483" name="TextBox 33"/>
                  <p:cNvSpPr txBox="1"/>
                  <p:nvPr/>
                </p:nvSpPr>
                <p:spPr>
                  <a:xfrm>
                    <a:off x="7476709" y="1759360"/>
                    <a:ext cx="6261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2400" dirty="0">
                        <a:solidFill>
                          <a:srgbClr val="226AA6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05</a:t>
                    </a:r>
                    <a:endParaRPr lang="zh-CN" altLang="en-US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grpSp>
              <p:nvGrpSpPr>
                <p:cNvPr id="479" name="组合 478"/>
                <p:cNvGrpSpPr/>
                <p:nvPr/>
              </p:nvGrpSpPr>
              <p:grpSpPr>
                <a:xfrm>
                  <a:off x="5883733" y="4204786"/>
                  <a:ext cx="1918643" cy="369332"/>
                  <a:chOff x="8188639" y="1792779"/>
                  <a:chExt cx="1918643" cy="369332"/>
                </a:xfrm>
              </p:grpSpPr>
              <p:sp>
                <p:nvSpPr>
                  <p:cNvPr id="480" name="圆角矩形 479"/>
                  <p:cNvSpPr/>
                  <p:nvPr/>
                </p:nvSpPr>
                <p:spPr>
                  <a:xfrm>
                    <a:off x="8188639" y="1797178"/>
                    <a:ext cx="1918643" cy="360535"/>
                  </a:xfrm>
                  <a:prstGeom prst="roundRect">
                    <a:avLst/>
                  </a:prstGeom>
                  <a:solidFill>
                    <a:srgbClr val="226A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481" name="文本框 93"/>
                  <p:cNvSpPr txBox="1"/>
                  <p:nvPr/>
                </p:nvSpPr>
                <p:spPr>
                  <a:xfrm>
                    <a:off x="8277516" y="1792779"/>
                    <a:ext cx="17887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dist"/>
                    <a:r>
                      <a:rPr lang="zh-CN" altLang="en-US" b="1" dirty="0">
                        <a:solidFill>
                          <a:schemeClr val="bg1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经理查看信息</a:t>
                    </a:r>
                  </a:p>
                </p:txBody>
              </p:sp>
            </p:grp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91A653C8-1F0C-4298-B574-3283E13ED3B1}"/>
                  </a:ext>
                </a:extLst>
              </p:cNvPr>
              <p:cNvGrpSpPr/>
              <p:nvPr/>
            </p:nvGrpSpPr>
            <p:grpSpPr>
              <a:xfrm>
                <a:off x="535085" y="6060917"/>
                <a:ext cx="2627232" cy="648072"/>
                <a:chOff x="5175144" y="4065416"/>
                <a:chExt cx="2627232" cy="648072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F392794A-B846-4E09-B79E-5851F03CB028}"/>
                    </a:ext>
                  </a:extLst>
                </p:cNvPr>
                <p:cNvGrpSpPr/>
                <p:nvPr/>
              </p:nvGrpSpPr>
              <p:grpSpPr>
                <a:xfrm>
                  <a:off x="5175144" y="4065416"/>
                  <a:ext cx="648072" cy="648072"/>
                  <a:chOff x="7465739" y="1666156"/>
                  <a:chExt cx="648072" cy="648072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5D05673D-B84C-473F-8F9F-D2AB88207C7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739" y="1666156"/>
                    <a:ext cx="648072" cy="648072"/>
                    <a:chOff x="8761883" y="1666156"/>
                    <a:chExt cx="648072" cy="648072"/>
                  </a:xfrm>
                </p:grpSpPr>
                <p:sp>
                  <p:nvSpPr>
                    <p:cNvPr id="78" name="椭圆 77">
                      <a:extLst>
                        <a:ext uri="{FF2B5EF4-FFF2-40B4-BE49-F238E27FC236}">
                          <a16:creationId xmlns:a16="http://schemas.microsoft.com/office/drawing/2014/main" id="{F821F5A5-69AE-4053-8E19-A87294D2BB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1883" y="1666156"/>
                      <a:ext cx="648072" cy="648072"/>
                    </a:xfrm>
                    <a:prstGeom prst="ellipse">
                      <a:avLst/>
                    </a:prstGeom>
                    <a:solidFill>
                      <a:srgbClr val="226AA6"/>
                    </a:solidFill>
                    <a:ln>
                      <a:noFill/>
                    </a:ln>
                    <a:effectLst>
                      <a:outerShdw blurRad="50800" dist="50800" dir="5400000" algn="ctr" rotWithShape="0">
                        <a:schemeClr val="bg1">
                          <a:lumMod val="75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  <p:sp>
                  <p:nvSpPr>
                    <p:cNvPr id="99" name="椭圆 98">
                      <a:extLst>
                        <a:ext uri="{FF2B5EF4-FFF2-40B4-BE49-F238E27FC236}">
                          <a16:creationId xmlns:a16="http://schemas.microsoft.com/office/drawing/2014/main" id="{016AE60E-84A9-49B8-A960-31CE699C6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4134" y="1718606"/>
                      <a:ext cx="543571" cy="54317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latin typeface="明黑" panose="020B0300000000000000" pitchFamily="34" charset="-122"/>
                        <a:ea typeface="明黑" panose="020B0300000000000000" pitchFamily="34" charset="-122"/>
                      </a:endParaRPr>
                    </a:p>
                  </p:txBody>
                </p:sp>
              </p:grpSp>
              <p:sp>
                <p:nvSpPr>
                  <p:cNvPr id="77" name="TextBox 33">
                    <a:extLst>
                      <a:ext uri="{FF2B5EF4-FFF2-40B4-BE49-F238E27FC236}">
                        <a16:creationId xmlns:a16="http://schemas.microsoft.com/office/drawing/2014/main" id="{CBE65C9F-06ED-47BE-983F-7172465ADBC9}"/>
                      </a:ext>
                    </a:extLst>
                  </p:cNvPr>
                  <p:cNvSpPr txBox="1"/>
                  <p:nvPr/>
                </p:nvSpPr>
                <p:spPr>
                  <a:xfrm>
                    <a:off x="7476709" y="1759360"/>
                    <a:ext cx="62613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zh-CN" sz="2400" dirty="0">
                        <a:solidFill>
                          <a:srgbClr val="226AA6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07</a:t>
                    </a:r>
                    <a:endParaRPr lang="zh-CN" altLang="en-US" sz="2400" dirty="0">
                      <a:solidFill>
                        <a:srgbClr val="226AA6"/>
                      </a:solidFill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</p:grp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CF2515EA-8FBC-4556-B6C9-C48F5781B495}"/>
                    </a:ext>
                  </a:extLst>
                </p:cNvPr>
                <p:cNvGrpSpPr/>
                <p:nvPr/>
              </p:nvGrpSpPr>
              <p:grpSpPr>
                <a:xfrm>
                  <a:off x="5883733" y="4204786"/>
                  <a:ext cx="1918643" cy="369332"/>
                  <a:chOff x="8188639" y="1792779"/>
                  <a:chExt cx="1918643" cy="369332"/>
                </a:xfrm>
              </p:grpSpPr>
              <p:sp>
                <p:nvSpPr>
                  <p:cNvPr id="74" name="圆角矩形 479">
                    <a:extLst>
                      <a:ext uri="{FF2B5EF4-FFF2-40B4-BE49-F238E27FC236}">
                        <a16:creationId xmlns:a16="http://schemas.microsoft.com/office/drawing/2014/main" id="{92A74384-5A62-4B2F-B124-5F03BF56858A}"/>
                      </a:ext>
                    </a:extLst>
                  </p:cNvPr>
                  <p:cNvSpPr/>
                  <p:nvPr/>
                </p:nvSpPr>
                <p:spPr>
                  <a:xfrm>
                    <a:off x="8188639" y="1797178"/>
                    <a:ext cx="1918643" cy="360535"/>
                  </a:xfrm>
                  <a:prstGeom prst="roundRect">
                    <a:avLst/>
                  </a:prstGeom>
                  <a:solidFill>
                    <a:srgbClr val="226A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latin typeface="明黑" panose="020B0300000000000000" pitchFamily="34" charset="-122"/>
                      <a:ea typeface="明黑" panose="020B0300000000000000" pitchFamily="34" charset="-122"/>
                    </a:endParaRPr>
                  </a:p>
                </p:txBody>
              </p:sp>
              <p:sp>
                <p:nvSpPr>
                  <p:cNvPr id="75" name="文本框 93">
                    <a:extLst>
                      <a:ext uri="{FF2B5EF4-FFF2-40B4-BE49-F238E27FC236}">
                        <a16:creationId xmlns:a16="http://schemas.microsoft.com/office/drawing/2014/main" id="{8F725F6D-DAEC-4D6A-B25B-F88974A7288A}"/>
                      </a:ext>
                    </a:extLst>
                  </p:cNvPr>
                  <p:cNvSpPr txBox="1"/>
                  <p:nvPr/>
                </p:nvSpPr>
                <p:spPr>
                  <a:xfrm>
                    <a:off x="8277516" y="1792779"/>
                    <a:ext cx="17887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dist"/>
                    <a:r>
                      <a:rPr lang="zh-CN" altLang="en-US" b="1" dirty="0">
                        <a:solidFill>
                          <a:schemeClr val="bg1"/>
                        </a:solidFill>
                        <a:latin typeface="明黑" panose="020B0300000000000000" pitchFamily="34" charset="-122"/>
                        <a:ea typeface="明黑" panose="020B0300000000000000" pitchFamily="34" charset="-122"/>
                      </a:rPr>
                      <a:t>留言板设置</a:t>
                    </a:r>
                  </a:p>
                </p:txBody>
              </p:sp>
            </p:grp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F20D413C-CE1F-486B-A93B-678E04363A24}"/>
                  </a:ext>
                </a:extLst>
              </p:cNvPr>
              <p:cNvSpPr/>
              <p:nvPr/>
            </p:nvSpPr>
            <p:spPr>
              <a:xfrm>
                <a:off x="3319566" y="2883229"/>
                <a:ext cx="83785" cy="387425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</p:grpSp>
      </p:grpSp>
      <p:pic>
        <p:nvPicPr>
          <p:cNvPr id="3" name="图片 2" descr="图片包含 游戏机, 截图&#10;&#10;描述已自动生成">
            <a:extLst>
              <a:ext uri="{FF2B5EF4-FFF2-40B4-BE49-F238E27FC236}">
                <a16:creationId xmlns:a16="http://schemas.microsoft.com/office/drawing/2014/main" id="{7764D634-EF6B-41FE-A8F6-A1A4EC72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04" y="-259653"/>
            <a:ext cx="5952957" cy="35666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D8DD3B-6300-46AC-8478-E48C040994EE}"/>
              </a:ext>
            </a:extLst>
          </p:cNvPr>
          <p:cNvSpPr txBox="1"/>
          <p:nvPr/>
        </p:nvSpPr>
        <p:spPr>
          <a:xfrm>
            <a:off x="8340669" y="3881630"/>
            <a:ext cx="2125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spc="300" dirty="0">
                <a:solidFill>
                  <a:srgbClr val="0863B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软件架构图</a:t>
            </a:r>
            <a:endParaRPr lang="en-US" altLang="zh-CN" sz="2400" b="1" spc="300" dirty="0">
              <a:solidFill>
                <a:srgbClr val="0863B5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2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5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/>
      <p:bldP spid="509" grpId="0" animBg="1"/>
      <p:bldP spid="510" grpId="0" animBg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6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37818" y="587963"/>
            <a:ext cx="1741182" cy="650357"/>
            <a:chOff x="1113989" y="1878058"/>
            <a:chExt cx="1741182" cy="650357"/>
          </a:xfrm>
        </p:grpSpPr>
        <p:sp>
          <p:nvSpPr>
            <p:cNvPr id="4" name="文本框 3"/>
            <p:cNvSpPr txBox="1"/>
            <p:nvPr/>
          </p:nvSpPr>
          <p:spPr>
            <a:xfrm>
              <a:off x="1113989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技术分析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13989" y="2251416"/>
              <a:ext cx="1722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Technology analysis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500282" y="323286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508409" y="347953"/>
            <a:ext cx="2381" cy="1139268"/>
            <a:chOff x="1984580" y="1638048"/>
            <a:chExt cx="2381" cy="1139268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02664" y="320635"/>
            <a:ext cx="1008000" cy="1166586"/>
            <a:chOff x="978835" y="1610730"/>
            <a:chExt cx="1008000" cy="1166586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978835" y="1610730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978835" y="2777316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平行四边形 21"/>
          <p:cNvSpPr/>
          <p:nvPr/>
        </p:nvSpPr>
        <p:spPr>
          <a:xfrm flipH="1">
            <a:off x="8687082" y="3996797"/>
            <a:ext cx="3596707" cy="2873994"/>
          </a:xfrm>
          <a:prstGeom prst="parallelogram">
            <a:avLst>
              <a:gd name="adj" fmla="val 67955"/>
            </a:avLst>
          </a:prstGeom>
          <a:gradFill>
            <a:gsLst>
              <a:gs pos="100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 flipH="1">
            <a:off x="3217544" y="0"/>
            <a:ext cx="5280737" cy="6875064"/>
          </a:xfrm>
          <a:prstGeom prst="parallelogram">
            <a:avLst>
              <a:gd name="adj" fmla="val 70371"/>
            </a:avLst>
          </a:prstGeom>
          <a:gradFill>
            <a:gsLst>
              <a:gs pos="100000">
                <a:srgbClr val="0863B5"/>
              </a:gs>
              <a:gs pos="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>
            <a:off x="6940627" y="3996797"/>
            <a:ext cx="3403656" cy="2861203"/>
          </a:xfrm>
          <a:prstGeom prst="parallelogram">
            <a:avLst>
              <a:gd name="adj" fmla="val 58051"/>
            </a:avLst>
          </a:prstGeom>
          <a:gradFill>
            <a:gsLst>
              <a:gs pos="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352865" y="622351"/>
            <a:ext cx="2608406" cy="579871"/>
            <a:chOff x="6317678" y="604367"/>
            <a:chExt cx="2608406" cy="579871"/>
          </a:xfrm>
        </p:grpSpPr>
        <p:sp>
          <p:nvSpPr>
            <p:cNvPr id="28" name="文本框 27"/>
            <p:cNvSpPr txBox="1"/>
            <p:nvPr/>
          </p:nvSpPr>
          <p:spPr>
            <a:xfrm>
              <a:off x="6317678" y="60436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089CE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开发工具和环境</a:t>
              </a:r>
              <a:endParaRPr lang="zh-CN" altLang="en-US" sz="2400" b="1" spc="300" baseline="30000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317678" y="90723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940627" y="1280877"/>
            <a:ext cx="404013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1.JAVA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语言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环境为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IDEA JAVA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3.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JDK11.0</a:t>
            </a:r>
            <a:endParaRPr lang="en-US" altLang="zh-CN" sz="2000" b="1" dirty="0">
              <a:solidFill>
                <a:srgbClr val="089CEF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37287" y="558935"/>
            <a:ext cx="579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</a:t>
            </a:r>
            <a:endParaRPr lang="zh-CN" altLang="en-US" sz="6000" i="1" dirty="0">
              <a:solidFill>
                <a:srgbClr val="089CE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38094" y="2493627"/>
            <a:ext cx="2950680" cy="1010737"/>
            <a:chOff x="7084667" y="1728831"/>
            <a:chExt cx="2950680" cy="1010737"/>
          </a:xfrm>
        </p:grpSpPr>
        <p:sp>
          <p:nvSpPr>
            <p:cNvPr id="34" name="文本框 33"/>
            <p:cNvSpPr txBox="1"/>
            <p:nvPr/>
          </p:nvSpPr>
          <p:spPr>
            <a:xfrm>
              <a:off x="7773189" y="1728831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089CE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开发技术特点</a:t>
              </a:r>
              <a:endParaRPr lang="zh-CN" altLang="en-US" sz="2400" b="1" spc="300" baseline="30000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084667" y="246256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05536" y="3608544"/>
            <a:ext cx="4135142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1.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加入了可视化界面采用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AWT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插件进行开发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  后端记录内容导入到数据库文本中存储到相应文件夹下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3.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分模块开发，每个子功能模块预留相对应的接口方便开发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62349" y="2491165"/>
            <a:ext cx="728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089CE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</a:t>
            </a:r>
            <a:endParaRPr lang="zh-CN" altLang="en-US" sz="6000" i="1" dirty="0">
              <a:solidFill>
                <a:srgbClr val="089CE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4" grpId="0" animBg="1"/>
      <p:bldP spid="27" grpId="0" animBg="1"/>
      <p:bldP spid="30" grpId="0"/>
      <p:bldP spid="31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409700" y="1654201"/>
            <a:ext cx="14325599" cy="6741159"/>
            <a:chOff x="-1409700" y="1654201"/>
            <a:chExt cx="14325599" cy="6741159"/>
          </a:xfrm>
        </p:grpSpPr>
        <p:sp>
          <p:nvSpPr>
            <p:cNvPr id="81" name="矩形 80"/>
            <p:cNvSpPr/>
            <p:nvPr/>
          </p:nvSpPr>
          <p:spPr>
            <a:xfrm>
              <a:off x="-1192824" y="1654201"/>
              <a:ext cx="13723426" cy="5100743"/>
            </a:xfrm>
            <a:prstGeom prst="rect">
              <a:avLst/>
            </a:prstGeom>
            <a:blipFill dpi="0" rotWithShape="1">
              <a:blip r:embed="rId2" cstate="email">
                <a:alphaModFix amt="1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-1409700" y="4219314"/>
              <a:ext cx="14325599" cy="4176046"/>
            </a:xfrm>
            <a:custGeom>
              <a:avLst/>
              <a:gdLst>
                <a:gd name="connsiteX0" fmla="*/ 4704034 w 14762434"/>
                <a:gd name="connsiteY0" fmla="*/ 0 h 4476750"/>
                <a:gd name="connsiteX1" fmla="*/ 5542234 w 14762434"/>
                <a:gd name="connsiteY1" fmla="*/ 742950 h 4476750"/>
                <a:gd name="connsiteX2" fmla="*/ 5656534 w 14762434"/>
                <a:gd name="connsiteY2" fmla="*/ 590550 h 4476750"/>
                <a:gd name="connsiteX3" fmla="*/ 5999434 w 14762434"/>
                <a:gd name="connsiteY3" fmla="*/ 400050 h 4476750"/>
                <a:gd name="connsiteX4" fmla="*/ 6589984 w 14762434"/>
                <a:gd name="connsiteY4" fmla="*/ 400050 h 4476750"/>
                <a:gd name="connsiteX5" fmla="*/ 7085284 w 14762434"/>
                <a:gd name="connsiteY5" fmla="*/ 704850 h 4476750"/>
                <a:gd name="connsiteX6" fmla="*/ 7771084 w 14762434"/>
                <a:gd name="connsiteY6" fmla="*/ 381000 h 4476750"/>
                <a:gd name="connsiteX7" fmla="*/ 8952184 w 14762434"/>
                <a:gd name="connsiteY7" fmla="*/ 1162050 h 4476750"/>
                <a:gd name="connsiteX8" fmla="*/ 9980884 w 14762434"/>
                <a:gd name="connsiteY8" fmla="*/ 1257300 h 4476750"/>
                <a:gd name="connsiteX9" fmla="*/ 11257234 w 14762434"/>
                <a:gd name="connsiteY9" fmla="*/ 876300 h 4476750"/>
                <a:gd name="connsiteX10" fmla="*/ 12209734 w 14762434"/>
                <a:gd name="connsiteY10" fmla="*/ 1447800 h 4476750"/>
                <a:gd name="connsiteX11" fmla="*/ 12533584 w 14762434"/>
                <a:gd name="connsiteY11" fmla="*/ 1333500 h 4476750"/>
                <a:gd name="connsiteX12" fmla="*/ 14190934 w 14762434"/>
                <a:gd name="connsiteY12" fmla="*/ 1943100 h 4476750"/>
                <a:gd name="connsiteX13" fmla="*/ 14762434 w 14762434"/>
                <a:gd name="connsiteY13" fmla="*/ 1885950 h 4476750"/>
                <a:gd name="connsiteX14" fmla="*/ 14762434 w 14762434"/>
                <a:gd name="connsiteY14" fmla="*/ 4476750 h 4476750"/>
                <a:gd name="connsiteX15" fmla="*/ 0 w 14762434"/>
                <a:gd name="connsiteY15" fmla="*/ 4476750 h 4476750"/>
                <a:gd name="connsiteX16" fmla="*/ 0 w 14762434"/>
                <a:gd name="connsiteY16" fmla="*/ 4475763 h 4476750"/>
                <a:gd name="connsiteX17" fmla="*/ 379684 w 14762434"/>
                <a:gd name="connsiteY17" fmla="*/ 4191000 h 4476750"/>
                <a:gd name="connsiteX18" fmla="*/ 265384 w 14762434"/>
                <a:gd name="connsiteY18" fmla="*/ 209550 h 4476750"/>
                <a:gd name="connsiteX19" fmla="*/ 1046434 w 14762434"/>
                <a:gd name="connsiteY19" fmla="*/ 438150 h 4476750"/>
                <a:gd name="connsiteX20" fmla="*/ 1484584 w 14762434"/>
                <a:gd name="connsiteY20" fmla="*/ 723900 h 4476750"/>
                <a:gd name="connsiteX21" fmla="*/ 1732234 w 14762434"/>
                <a:gd name="connsiteY21" fmla="*/ 323850 h 4476750"/>
                <a:gd name="connsiteX22" fmla="*/ 2513284 w 14762434"/>
                <a:gd name="connsiteY22" fmla="*/ 857250 h 4476750"/>
                <a:gd name="connsiteX23" fmla="*/ 3961084 w 14762434"/>
                <a:gd name="connsiteY23" fmla="*/ 95250 h 4476750"/>
                <a:gd name="connsiteX24" fmla="*/ 4704034 w 14762434"/>
                <a:gd name="connsiteY24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762434" h="4476750">
                  <a:moveTo>
                    <a:pt x="4704034" y="0"/>
                  </a:moveTo>
                  <a:lnTo>
                    <a:pt x="5542234" y="742950"/>
                  </a:lnTo>
                  <a:lnTo>
                    <a:pt x="5656534" y="590550"/>
                  </a:lnTo>
                  <a:lnTo>
                    <a:pt x="5999434" y="400050"/>
                  </a:lnTo>
                  <a:lnTo>
                    <a:pt x="6589984" y="400050"/>
                  </a:lnTo>
                  <a:lnTo>
                    <a:pt x="7085284" y="704850"/>
                  </a:lnTo>
                  <a:lnTo>
                    <a:pt x="7771084" y="381000"/>
                  </a:lnTo>
                  <a:lnTo>
                    <a:pt x="8952184" y="1162050"/>
                  </a:lnTo>
                  <a:lnTo>
                    <a:pt x="9980884" y="1257300"/>
                  </a:lnTo>
                  <a:lnTo>
                    <a:pt x="11257234" y="876300"/>
                  </a:lnTo>
                  <a:lnTo>
                    <a:pt x="12209734" y="1447800"/>
                  </a:lnTo>
                  <a:lnTo>
                    <a:pt x="12533584" y="1333500"/>
                  </a:lnTo>
                  <a:lnTo>
                    <a:pt x="14190934" y="1943100"/>
                  </a:lnTo>
                  <a:lnTo>
                    <a:pt x="14762434" y="1885950"/>
                  </a:lnTo>
                  <a:lnTo>
                    <a:pt x="14762434" y="4476750"/>
                  </a:lnTo>
                  <a:lnTo>
                    <a:pt x="0" y="4476750"/>
                  </a:lnTo>
                  <a:lnTo>
                    <a:pt x="0" y="4475763"/>
                  </a:lnTo>
                  <a:lnTo>
                    <a:pt x="379684" y="4191000"/>
                  </a:lnTo>
                  <a:lnTo>
                    <a:pt x="265384" y="209550"/>
                  </a:lnTo>
                  <a:lnTo>
                    <a:pt x="1046434" y="438150"/>
                  </a:lnTo>
                  <a:lnTo>
                    <a:pt x="1484584" y="723900"/>
                  </a:lnTo>
                  <a:lnTo>
                    <a:pt x="1732234" y="323850"/>
                  </a:lnTo>
                  <a:lnTo>
                    <a:pt x="2513284" y="857250"/>
                  </a:lnTo>
                  <a:lnTo>
                    <a:pt x="3961084" y="95250"/>
                  </a:lnTo>
                  <a:lnTo>
                    <a:pt x="4704034" y="0"/>
                  </a:lnTo>
                  <a:close/>
                </a:path>
              </a:pathLst>
            </a:custGeom>
            <a:effectLst>
              <a:softEdge rad="558800"/>
            </a:effectLst>
          </p:spPr>
        </p:pic>
      </p:grpSp>
      <p:sp>
        <p:nvSpPr>
          <p:cNvPr id="5" name="直角三角形 4"/>
          <p:cNvSpPr/>
          <p:nvPr/>
        </p:nvSpPr>
        <p:spPr>
          <a:xfrm flipH="1">
            <a:off x="10431588" y="2603500"/>
            <a:ext cx="1760412" cy="4254500"/>
          </a:xfrm>
          <a:prstGeom prst="rtTriangle">
            <a:avLst/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0800000">
            <a:off x="9953076" y="0"/>
            <a:ext cx="2238924" cy="5080000"/>
          </a:xfrm>
          <a:prstGeom prst="rtTriangle">
            <a:avLst/>
          </a:prstGeom>
          <a:gradFill>
            <a:gsLst>
              <a:gs pos="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04461" y="571741"/>
            <a:ext cx="1741182" cy="650357"/>
            <a:chOff x="1073914" y="1878058"/>
            <a:chExt cx="1741182" cy="650357"/>
          </a:xfrm>
        </p:grpSpPr>
        <p:sp>
          <p:nvSpPr>
            <p:cNvPr id="15" name="文本框 14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过程模型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06736" y="2251416"/>
              <a:ext cx="1315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Process Model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9"/>
          <p:cNvSpPr>
            <a:spLocks noEditPoints="1"/>
          </p:cNvSpPr>
          <p:nvPr/>
        </p:nvSpPr>
        <p:spPr bwMode="auto">
          <a:xfrm rot="21165470">
            <a:off x="9205793" y="22131"/>
            <a:ext cx="1229035" cy="1649413"/>
          </a:xfrm>
          <a:custGeom>
            <a:avLst/>
            <a:gdLst>
              <a:gd name="T0" fmla="*/ 5 w 537"/>
              <a:gd name="T1" fmla="*/ 423 h 722"/>
              <a:gd name="T2" fmla="*/ 143 w 537"/>
              <a:gd name="T3" fmla="*/ 542 h 722"/>
              <a:gd name="T4" fmla="*/ 332 w 537"/>
              <a:gd name="T5" fmla="*/ 589 h 722"/>
              <a:gd name="T6" fmla="*/ 437 w 537"/>
              <a:gd name="T7" fmla="*/ 693 h 722"/>
              <a:gd name="T8" fmla="*/ 508 w 537"/>
              <a:gd name="T9" fmla="*/ 675 h 722"/>
              <a:gd name="T10" fmla="*/ 509 w 537"/>
              <a:gd name="T11" fmla="*/ 635 h 722"/>
              <a:gd name="T12" fmla="*/ 370 w 537"/>
              <a:gd name="T13" fmla="*/ 554 h 722"/>
              <a:gd name="T14" fmla="*/ 233 w 537"/>
              <a:gd name="T15" fmla="*/ 475 h 722"/>
              <a:gd name="T16" fmla="*/ 223 w 537"/>
              <a:gd name="T17" fmla="*/ 465 h 722"/>
              <a:gd name="T18" fmla="*/ 191 w 537"/>
              <a:gd name="T19" fmla="*/ 416 h 722"/>
              <a:gd name="T20" fmla="*/ 222 w 537"/>
              <a:gd name="T21" fmla="*/ 356 h 722"/>
              <a:gd name="T22" fmla="*/ 334 w 537"/>
              <a:gd name="T23" fmla="*/ 435 h 722"/>
              <a:gd name="T24" fmla="*/ 380 w 537"/>
              <a:gd name="T25" fmla="*/ 456 h 722"/>
              <a:gd name="T26" fmla="*/ 410 w 537"/>
              <a:gd name="T27" fmla="*/ 409 h 722"/>
              <a:gd name="T28" fmla="*/ 347 w 537"/>
              <a:gd name="T29" fmla="*/ 385 h 722"/>
              <a:gd name="T30" fmla="*/ 315 w 537"/>
              <a:gd name="T31" fmla="*/ 302 h 722"/>
              <a:gd name="T32" fmla="*/ 360 w 537"/>
              <a:gd name="T33" fmla="*/ 235 h 722"/>
              <a:gd name="T34" fmla="*/ 304 w 537"/>
              <a:gd name="T35" fmla="*/ 274 h 722"/>
              <a:gd name="T36" fmla="*/ 173 w 537"/>
              <a:gd name="T37" fmla="*/ 263 h 722"/>
              <a:gd name="T38" fmla="*/ 156 w 537"/>
              <a:gd name="T39" fmla="*/ 234 h 722"/>
              <a:gd name="T40" fmla="*/ 179 w 537"/>
              <a:gd name="T41" fmla="*/ 222 h 722"/>
              <a:gd name="T42" fmla="*/ 196 w 537"/>
              <a:gd name="T43" fmla="*/ 206 h 722"/>
              <a:gd name="T44" fmla="*/ 273 w 537"/>
              <a:gd name="T45" fmla="*/ 143 h 722"/>
              <a:gd name="T46" fmla="*/ 379 w 537"/>
              <a:gd name="T47" fmla="*/ 47 h 722"/>
              <a:gd name="T48" fmla="*/ 301 w 537"/>
              <a:gd name="T49" fmla="*/ 68 h 722"/>
              <a:gd name="T50" fmla="*/ 196 w 537"/>
              <a:gd name="T51" fmla="*/ 125 h 722"/>
              <a:gd name="T52" fmla="*/ 82 w 537"/>
              <a:gd name="T53" fmla="*/ 165 h 722"/>
              <a:gd name="T54" fmla="*/ 7 w 537"/>
              <a:gd name="T55" fmla="*/ 296 h 722"/>
              <a:gd name="T56" fmla="*/ 3 w 537"/>
              <a:gd name="T57" fmla="*/ 368 h 722"/>
              <a:gd name="T58" fmla="*/ 246 w 537"/>
              <a:gd name="T59" fmla="*/ 303 h 722"/>
              <a:gd name="T60" fmla="*/ 246 w 537"/>
              <a:gd name="T61" fmla="*/ 297 h 722"/>
              <a:gd name="T62" fmla="*/ 205 w 537"/>
              <a:gd name="T63" fmla="*/ 439 h 722"/>
              <a:gd name="T64" fmla="*/ 167 w 537"/>
              <a:gd name="T65" fmla="*/ 454 h 722"/>
              <a:gd name="T66" fmla="*/ 199 w 537"/>
              <a:gd name="T67" fmla="*/ 460 h 722"/>
              <a:gd name="T68" fmla="*/ 167 w 537"/>
              <a:gd name="T69" fmla="*/ 454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37" h="722">
                <a:moveTo>
                  <a:pt x="3" y="368"/>
                </a:moveTo>
                <a:cubicBezTo>
                  <a:pt x="6" y="383"/>
                  <a:pt x="5" y="423"/>
                  <a:pt x="5" y="423"/>
                </a:cubicBezTo>
                <a:cubicBezTo>
                  <a:pt x="5" y="423"/>
                  <a:pt x="46" y="526"/>
                  <a:pt x="84" y="536"/>
                </a:cubicBezTo>
                <a:cubicBezTo>
                  <a:pt x="123" y="545"/>
                  <a:pt x="125" y="539"/>
                  <a:pt x="143" y="542"/>
                </a:cubicBezTo>
                <a:cubicBezTo>
                  <a:pt x="160" y="545"/>
                  <a:pt x="251" y="541"/>
                  <a:pt x="275" y="552"/>
                </a:cubicBezTo>
                <a:cubicBezTo>
                  <a:pt x="299" y="563"/>
                  <a:pt x="329" y="573"/>
                  <a:pt x="332" y="589"/>
                </a:cubicBezTo>
                <a:cubicBezTo>
                  <a:pt x="335" y="606"/>
                  <a:pt x="352" y="629"/>
                  <a:pt x="379" y="647"/>
                </a:cubicBezTo>
                <a:cubicBezTo>
                  <a:pt x="405" y="664"/>
                  <a:pt x="433" y="684"/>
                  <a:pt x="437" y="693"/>
                </a:cubicBezTo>
                <a:cubicBezTo>
                  <a:pt x="441" y="702"/>
                  <a:pt x="470" y="722"/>
                  <a:pt x="482" y="713"/>
                </a:cubicBezTo>
                <a:cubicBezTo>
                  <a:pt x="494" y="703"/>
                  <a:pt x="501" y="678"/>
                  <a:pt x="508" y="675"/>
                </a:cubicBezTo>
                <a:cubicBezTo>
                  <a:pt x="514" y="673"/>
                  <a:pt x="537" y="650"/>
                  <a:pt x="530" y="635"/>
                </a:cubicBezTo>
                <a:cubicBezTo>
                  <a:pt x="530" y="635"/>
                  <a:pt x="524" y="620"/>
                  <a:pt x="509" y="635"/>
                </a:cubicBezTo>
                <a:cubicBezTo>
                  <a:pt x="493" y="650"/>
                  <a:pt x="454" y="669"/>
                  <a:pt x="430" y="645"/>
                </a:cubicBezTo>
                <a:cubicBezTo>
                  <a:pt x="405" y="621"/>
                  <a:pt x="379" y="571"/>
                  <a:pt x="370" y="554"/>
                </a:cubicBezTo>
                <a:cubicBezTo>
                  <a:pt x="362" y="538"/>
                  <a:pt x="358" y="499"/>
                  <a:pt x="317" y="493"/>
                </a:cubicBezTo>
                <a:cubicBezTo>
                  <a:pt x="276" y="487"/>
                  <a:pt x="247" y="477"/>
                  <a:pt x="233" y="475"/>
                </a:cubicBezTo>
                <a:cubicBezTo>
                  <a:pt x="226" y="472"/>
                  <a:pt x="226" y="472"/>
                  <a:pt x="226" y="472"/>
                </a:cubicBezTo>
                <a:cubicBezTo>
                  <a:pt x="223" y="465"/>
                  <a:pt x="223" y="465"/>
                  <a:pt x="223" y="465"/>
                </a:cubicBezTo>
                <a:cubicBezTo>
                  <a:pt x="223" y="465"/>
                  <a:pt x="233" y="446"/>
                  <a:pt x="216" y="438"/>
                </a:cubicBezTo>
                <a:cubicBezTo>
                  <a:pt x="216" y="438"/>
                  <a:pt x="200" y="416"/>
                  <a:pt x="191" y="416"/>
                </a:cubicBezTo>
                <a:cubicBezTo>
                  <a:pt x="182" y="416"/>
                  <a:pt x="190" y="412"/>
                  <a:pt x="190" y="412"/>
                </a:cubicBezTo>
                <a:cubicBezTo>
                  <a:pt x="190" y="412"/>
                  <a:pt x="222" y="375"/>
                  <a:pt x="222" y="356"/>
                </a:cubicBezTo>
                <a:cubicBezTo>
                  <a:pt x="222" y="356"/>
                  <a:pt x="257" y="366"/>
                  <a:pt x="267" y="344"/>
                </a:cubicBezTo>
                <a:cubicBezTo>
                  <a:pt x="267" y="344"/>
                  <a:pt x="335" y="424"/>
                  <a:pt x="334" y="435"/>
                </a:cubicBezTo>
                <a:cubicBezTo>
                  <a:pt x="333" y="445"/>
                  <a:pt x="339" y="482"/>
                  <a:pt x="356" y="478"/>
                </a:cubicBezTo>
                <a:cubicBezTo>
                  <a:pt x="374" y="474"/>
                  <a:pt x="377" y="465"/>
                  <a:pt x="380" y="456"/>
                </a:cubicBezTo>
                <a:cubicBezTo>
                  <a:pt x="384" y="447"/>
                  <a:pt x="392" y="444"/>
                  <a:pt x="398" y="442"/>
                </a:cubicBezTo>
                <a:cubicBezTo>
                  <a:pt x="403" y="440"/>
                  <a:pt x="426" y="427"/>
                  <a:pt x="410" y="409"/>
                </a:cubicBezTo>
                <a:cubicBezTo>
                  <a:pt x="410" y="409"/>
                  <a:pt x="393" y="403"/>
                  <a:pt x="382" y="403"/>
                </a:cubicBezTo>
                <a:cubicBezTo>
                  <a:pt x="371" y="403"/>
                  <a:pt x="354" y="397"/>
                  <a:pt x="347" y="385"/>
                </a:cubicBezTo>
                <a:cubicBezTo>
                  <a:pt x="341" y="374"/>
                  <a:pt x="333" y="353"/>
                  <a:pt x="329" y="343"/>
                </a:cubicBezTo>
                <a:cubicBezTo>
                  <a:pt x="325" y="334"/>
                  <a:pt x="311" y="311"/>
                  <a:pt x="315" y="302"/>
                </a:cubicBezTo>
                <a:cubicBezTo>
                  <a:pt x="319" y="293"/>
                  <a:pt x="343" y="285"/>
                  <a:pt x="352" y="267"/>
                </a:cubicBezTo>
                <a:cubicBezTo>
                  <a:pt x="361" y="250"/>
                  <a:pt x="368" y="237"/>
                  <a:pt x="360" y="235"/>
                </a:cubicBezTo>
                <a:cubicBezTo>
                  <a:pt x="352" y="234"/>
                  <a:pt x="338" y="234"/>
                  <a:pt x="333" y="243"/>
                </a:cubicBezTo>
                <a:cubicBezTo>
                  <a:pt x="328" y="251"/>
                  <a:pt x="307" y="278"/>
                  <a:pt x="304" y="274"/>
                </a:cubicBezTo>
                <a:cubicBezTo>
                  <a:pt x="304" y="274"/>
                  <a:pt x="280" y="196"/>
                  <a:pt x="241" y="206"/>
                </a:cubicBezTo>
                <a:cubicBezTo>
                  <a:pt x="241" y="206"/>
                  <a:pt x="196" y="215"/>
                  <a:pt x="173" y="263"/>
                </a:cubicBezTo>
                <a:cubicBezTo>
                  <a:pt x="173" y="263"/>
                  <a:pt x="161" y="273"/>
                  <a:pt x="158" y="265"/>
                </a:cubicBezTo>
                <a:cubicBezTo>
                  <a:pt x="156" y="256"/>
                  <a:pt x="148" y="236"/>
                  <a:pt x="156" y="234"/>
                </a:cubicBezTo>
                <a:cubicBezTo>
                  <a:pt x="163" y="233"/>
                  <a:pt x="174" y="240"/>
                  <a:pt x="176" y="233"/>
                </a:cubicBezTo>
                <a:cubicBezTo>
                  <a:pt x="178" y="225"/>
                  <a:pt x="176" y="224"/>
                  <a:pt x="179" y="222"/>
                </a:cubicBezTo>
                <a:cubicBezTo>
                  <a:pt x="182" y="220"/>
                  <a:pt x="180" y="222"/>
                  <a:pt x="187" y="217"/>
                </a:cubicBezTo>
                <a:cubicBezTo>
                  <a:pt x="194" y="212"/>
                  <a:pt x="195" y="211"/>
                  <a:pt x="196" y="206"/>
                </a:cubicBezTo>
                <a:cubicBezTo>
                  <a:pt x="198" y="201"/>
                  <a:pt x="222" y="192"/>
                  <a:pt x="211" y="177"/>
                </a:cubicBezTo>
                <a:cubicBezTo>
                  <a:pt x="211" y="177"/>
                  <a:pt x="257" y="155"/>
                  <a:pt x="273" y="143"/>
                </a:cubicBezTo>
                <a:cubicBezTo>
                  <a:pt x="290" y="132"/>
                  <a:pt x="313" y="105"/>
                  <a:pt x="321" y="99"/>
                </a:cubicBezTo>
                <a:cubicBezTo>
                  <a:pt x="328" y="93"/>
                  <a:pt x="363" y="59"/>
                  <a:pt x="379" y="47"/>
                </a:cubicBezTo>
                <a:cubicBezTo>
                  <a:pt x="394" y="35"/>
                  <a:pt x="386" y="0"/>
                  <a:pt x="374" y="3"/>
                </a:cubicBezTo>
                <a:cubicBezTo>
                  <a:pt x="361" y="6"/>
                  <a:pt x="310" y="61"/>
                  <a:pt x="301" y="68"/>
                </a:cubicBezTo>
                <a:cubicBezTo>
                  <a:pt x="291" y="76"/>
                  <a:pt x="261" y="87"/>
                  <a:pt x="255" y="94"/>
                </a:cubicBezTo>
                <a:cubicBezTo>
                  <a:pt x="248" y="101"/>
                  <a:pt x="200" y="125"/>
                  <a:pt x="196" y="125"/>
                </a:cubicBezTo>
                <a:cubicBezTo>
                  <a:pt x="192" y="125"/>
                  <a:pt x="177" y="75"/>
                  <a:pt x="124" y="96"/>
                </a:cubicBezTo>
                <a:cubicBezTo>
                  <a:pt x="124" y="96"/>
                  <a:pt x="75" y="115"/>
                  <a:pt x="82" y="165"/>
                </a:cubicBezTo>
                <a:cubicBezTo>
                  <a:pt x="82" y="165"/>
                  <a:pt x="26" y="230"/>
                  <a:pt x="18" y="258"/>
                </a:cubicBezTo>
                <a:cubicBezTo>
                  <a:pt x="9" y="287"/>
                  <a:pt x="5" y="286"/>
                  <a:pt x="7" y="296"/>
                </a:cubicBezTo>
                <a:cubicBezTo>
                  <a:pt x="9" y="305"/>
                  <a:pt x="13" y="333"/>
                  <a:pt x="11" y="339"/>
                </a:cubicBezTo>
                <a:cubicBezTo>
                  <a:pt x="8" y="344"/>
                  <a:pt x="0" y="354"/>
                  <a:pt x="3" y="368"/>
                </a:cubicBezTo>
                <a:close/>
                <a:moveTo>
                  <a:pt x="246" y="297"/>
                </a:moveTo>
                <a:cubicBezTo>
                  <a:pt x="246" y="297"/>
                  <a:pt x="250" y="299"/>
                  <a:pt x="246" y="303"/>
                </a:cubicBezTo>
                <a:cubicBezTo>
                  <a:pt x="243" y="308"/>
                  <a:pt x="234" y="317"/>
                  <a:pt x="233" y="308"/>
                </a:cubicBezTo>
                <a:cubicBezTo>
                  <a:pt x="232" y="300"/>
                  <a:pt x="240" y="292"/>
                  <a:pt x="246" y="297"/>
                </a:cubicBezTo>
                <a:close/>
                <a:moveTo>
                  <a:pt x="202" y="433"/>
                </a:moveTo>
                <a:cubicBezTo>
                  <a:pt x="202" y="433"/>
                  <a:pt x="211" y="437"/>
                  <a:pt x="205" y="439"/>
                </a:cubicBezTo>
                <a:cubicBezTo>
                  <a:pt x="200" y="442"/>
                  <a:pt x="200" y="432"/>
                  <a:pt x="202" y="433"/>
                </a:cubicBezTo>
                <a:close/>
                <a:moveTo>
                  <a:pt x="167" y="454"/>
                </a:moveTo>
                <a:cubicBezTo>
                  <a:pt x="167" y="448"/>
                  <a:pt x="177" y="446"/>
                  <a:pt x="184" y="446"/>
                </a:cubicBezTo>
                <a:cubicBezTo>
                  <a:pt x="192" y="446"/>
                  <a:pt x="190" y="454"/>
                  <a:pt x="199" y="460"/>
                </a:cubicBezTo>
                <a:cubicBezTo>
                  <a:pt x="207" y="466"/>
                  <a:pt x="199" y="466"/>
                  <a:pt x="193" y="466"/>
                </a:cubicBezTo>
                <a:cubicBezTo>
                  <a:pt x="187" y="465"/>
                  <a:pt x="167" y="454"/>
                  <a:pt x="167" y="45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57693" y="2456333"/>
            <a:ext cx="1316" cy="987"/>
          </a:xfrm>
          <a:custGeom>
            <a:avLst/>
            <a:gdLst>
              <a:gd name="connsiteX0" fmla="*/ 1316 w 1316"/>
              <a:gd name="connsiteY0" fmla="*/ 0 h 987"/>
              <a:gd name="connsiteX1" fmla="*/ 1316 w 1316"/>
              <a:gd name="connsiteY1" fmla="*/ 987 h 987"/>
              <a:gd name="connsiteX2" fmla="*/ 0 w 1316"/>
              <a:gd name="connsiteY2" fmla="*/ 987 h 987"/>
              <a:gd name="connsiteX3" fmla="*/ 1316 w 1316"/>
              <a:gd name="connsiteY3" fmla="*/ 0 h 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" h="987">
                <a:moveTo>
                  <a:pt x="1316" y="0"/>
                </a:moveTo>
                <a:lnTo>
                  <a:pt x="1316" y="987"/>
                </a:lnTo>
                <a:lnTo>
                  <a:pt x="0" y="987"/>
                </a:lnTo>
                <a:lnTo>
                  <a:pt x="1316" y="0"/>
                </a:lnTo>
                <a:close/>
              </a:path>
            </a:pathLst>
          </a:custGeom>
        </p:spPr>
      </p:pic>
      <p:sp>
        <p:nvSpPr>
          <p:cNvPr id="77" name="文本框 76"/>
          <p:cNvSpPr txBox="1"/>
          <p:nvPr/>
        </p:nvSpPr>
        <p:spPr>
          <a:xfrm>
            <a:off x="11739448" y="187311"/>
            <a:ext cx="430887" cy="11759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863B5">
                    <a:alpha val="22000"/>
                  </a:srgb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16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CONCISE</a:t>
            </a:r>
            <a:endParaRPr lang="zh-CN" altLang="en-US" dirty="0">
              <a:solidFill>
                <a:schemeClr val="bg1">
                  <a:alpha val="16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067330" y="813294"/>
            <a:ext cx="430887" cy="16215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alpha val="16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INNOVATION</a:t>
            </a:r>
            <a:endParaRPr lang="zh-CN" altLang="en-US" sz="1600" dirty="0">
              <a:solidFill>
                <a:schemeClr val="bg1">
                  <a:alpha val="16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1403389" y="509111"/>
            <a:ext cx="430887" cy="1413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alpha val="16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HIGH TECH</a:t>
            </a:r>
            <a:endParaRPr lang="zh-CN" altLang="en-US" sz="1600" dirty="0">
              <a:solidFill>
                <a:schemeClr val="bg1">
                  <a:alpha val="16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3F37921-C75F-4AF0-ACC5-8643C66DF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79" y="1312731"/>
            <a:ext cx="5940208" cy="47955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B1727E-CC0F-4169-B0DC-510A607ECC73}"/>
              </a:ext>
            </a:extLst>
          </p:cNvPr>
          <p:cNvSpPr txBox="1"/>
          <p:nvPr/>
        </p:nvSpPr>
        <p:spPr>
          <a:xfrm>
            <a:off x="837283" y="2301411"/>
            <a:ext cx="2553187" cy="293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0863B5"/>
                </a:solidFill>
              </a:rPr>
              <a:t>迭代式软件开发</a:t>
            </a:r>
            <a:endParaRPr lang="en-US" altLang="zh-CN" sz="2400" b="1" dirty="0">
              <a:solidFill>
                <a:srgbClr val="0863B5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0863B5"/>
                </a:solidFill>
              </a:rPr>
              <a:t>两层项目计划</a:t>
            </a:r>
            <a:endParaRPr lang="en-US" altLang="zh-CN" sz="2400" b="1" dirty="0">
              <a:solidFill>
                <a:srgbClr val="0863B5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0863B5"/>
                </a:solidFill>
              </a:rPr>
              <a:t>整体团队合作</a:t>
            </a:r>
            <a:endParaRPr lang="en-US" altLang="zh-CN" sz="2400" b="1" dirty="0">
              <a:solidFill>
                <a:srgbClr val="0863B5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0863B5"/>
                </a:solidFill>
              </a:rPr>
              <a:t>持续集成</a:t>
            </a:r>
            <a:endParaRPr lang="zh-CN" altLang="en-US" sz="2400" b="1" dirty="0">
              <a:solidFill>
                <a:srgbClr val="0863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3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4" grpId="0" animBg="1"/>
      <p:bldP spid="77" grpId="0"/>
      <p:bldP spid="78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平行四边形 126"/>
          <p:cNvSpPr/>
          <p:nvPr/>
        </p:nvSpPr>
        <p:spPr>
          <a:xfrm flipH="1">
            <a:off x="5828772" y="9769"/>
            <a:ext cx="5853843" cy="6858000"/>
          </a:xfrm>
          <a:prstGeom prst="parallelogram">
            <a:avLst>
              <a:gd name="adj" fmla="val 61552"/>
            </a:avLst>
          </a:prstGeom>
          <a:gradFill>
            <a:gsLst>
              <a:gs pos="15000">
                <a:srgbClr val="0863B5"/>
              </a:gs>
              <a:gs pos="100000">
                <a:srgbClr val="004A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04461" y="571741"/>
            <a:ext cx="1985063" cy="742690"/>
            <a:chOff x="1073914" y="1878058"/>
            <a:chExt cx="1985063" cy="742690"/>
          </a:xfrm>
        </p:grpSpPr>
        <p:sp>
          <p:nvSpPr>
            <p:cNvPr id="13" name="文本框 12"/>
            <p:cNvSpPr txBox="1"/>
            <p:nvPr/>
          </p:nvSpPr>
          <p:spPr>
            <a:xfrm>
              <a:off x="1073914" y="1878058"/>
              <a:ext cx="17411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研发计划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14790" y="2251416"/>
              <a:ext cx="1944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Development</a:t>
              </a:r>
              <a:r>
                <a:rPr lang="en-US" altLang="zh-CN" dirty="0"/>
                <a:t> </a:t>
              </a:r>
              <a:r>
                <a:rPr lang="en-US" altLang="zh-CN" b="1" dirty="0"/>
                <a:t>Plan</a:t>
              </a:r>
              <a:endParaRPr lang="en-US" altLang="zh-CN" sz="12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507000" y="307064"/>
            <a:ext cx="0" cy="1163935"/>
          </a:xfrm>
          <a:prstGeom prst="line">
            <a:avLst/>
          </a:prstGeom>
          <a:ln w="34925" cap="sq">
            <a:solidFill>
              <a:srgbClr val="004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515127" y="331731"/>
            <a:ext cx="2381" cy="1139268"/>
            <a:chOff x="1984580" y="1638048"/>
            <a:chExt cx="2381" cy="1139268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986961" y="1638048"/>
              <a:ext cx="0" cy="24001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984580" y="2563230"/>
              <a:ext cx="0" cy="214086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09382" y="304413"/>
            <a:ext cx="1008000" cy="1166586"/>
            <a:chOff x="509382" y="304413"/>
            <a:chExt cx="1008000" cy="1166586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509382" y="304413"/>
              <a:ext cx="1008000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509382" y="1470999"/>
              <a:ext cx="1005745" cy="0"/>
            </a:xfrm>
            <a:prstGeom prst="line">
              <a:avLst/>
            </a:prstGeom>
            <a:ln w="34925" cap="sq">
              <a:solidFill>
                <a:srgbClr val="004A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398E5C-3F5D-46E5-AD99-FF8B0DE5A766}"/>
              </a:ext>
            </a:extLst>
          </p:cNvPr>
          <p:cNvGrpSpPr/>
          <p:nvPr/>
        </p:nvGrpSpPr>
        <p:grpSpPr>
          <a:xfrm>
            <a:off x="1733966" y="1532256"/>
            <a:ext cx="4661485" cy="838252"/>
            <a:chOff x="4618083" y="2504507"/>
            <a:chExt cx="3767456" cy="505423"/>
          </a:xfrm>
        </p:grpSpPr>
        <p:sp>
          <p:nvSpPr>
            <p:cNvPr id="133" name="文本框 1"/>
            <p:cNvSpPr txBox="1"/>
            <p:nvPr/>
          </p:nvSpPr>
          <p:spPr>
            <a:xfrm>
              <a:off x="4618083" y="2650443"/>
              <a:ext cx="958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b="1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第一周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D732410-FEB2-4BE3-BFC9-80B5CFA3F6FF}"/>
                </a:ext>
              </a:extLst>
            </p:cNvPr>
            <p:cNvSpPr/>
            <p:nvPr/>
          </p:nvSpPr>
          <p:spPr>
            <a:xfrm>
              <a:off x="5694084" y="2504507"/>
              <a:ext cx="83110" cy="5054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76" name="文本框 26">
              <a:extLst>
                <a:ext uri="{FF2B5EF4-FFF2-40B4-BE49-F238E27FC236}">
                  <a16:creationId xmlns:a16="http://schemas.microsoft.com/office/drawing/2014/main" id="{1D2B65D1-3CBC-47E9-99E7-3BCF1BD71641}"/>
                </a:ext>
              </a:extLst>
            </p:cNvPr>
            <p:cNvSpPr txBox="1"/>
            <p:nvPr/>
          </p:nvSpPr>
          <p:spPr>
            <a:xfrm>
              <a:off x="5945377" y="2533892"/>
              <a:ext cx="2440162" cy="44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需求分析。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编辑产品订单。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编辑第一次冲刺订单。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710E054-8E4A-49C8-8E91-510387EA6E22}"/>
              </a:ext>
            </a:extLst>
          </p:cNvPr>
          <p:cNvGrpSpPr/>
          <p:nvPr/>
        </p:nvGrpSpPr>
        <p:grpSpPr>
          <a:xfrm>
            <a:off x="1733966" y="2494526"/>
            <a:ext cx="5702904" cy="838252"/>
            <a:chOff x="4618083" y="2504507"/>
            <a:chExt cx="4609140" cy="505423"/>
          </a:xfrm>
        </p:grpSpPr>
        <p:sp>
          <p:nvSpPr>
            <p:cNvPr id="154" name="文本框 1">
              <a:extLst>
                <a:ext uri="{FF2B5EF4-FFF2-40B4-BE49-F238E27FC236}">
                  <a16:creationId xmlns:a16="http://schemas.microsoft.com/office/drawing/2014/main" id="{2ED51541-B570-4478-BD85-79265E1B761D}"/>
                </a:ext>
              </a:extLst>
            </p:cNvPr>
            <p:cNvSpPr txBox="1"/>
            <p:nvPr/>
          </p:nvSpPr>
          <p:spPr>
            <a:xfrm>
              <a:off x="4618083" y="2650443"/>
              <a:ext cx="958250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b="1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第二周</a:t>
              </a: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345D94C3-290C-455E-8E69-48D549F69E9D}"/>
                </a:ext>
              </a:extLst>
            </p:cNvPr>
            <p:cNvSpPr/>
            <p:nvPr/>
          </p:nvSpPr>
          <p:spPr>
            <a:xfrm>
              <a:off x="5694084" y="2504507"/>
              <a:ext cx="83110" cy="5054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158" name="文本框 26">
              <a:extLst>
                <a:ext uri="{FF2B5EF4-FFF2-40B4-BE49-F238E27FC236}">
                  <a16:creationId xmlns:a16="http://schemas.microsoft.com/office/drawing/2014/main" id="{03B55A77-CE9B-48B8-951A-900BB20A08B5}"/>
                </a:ext>
              </a:extLst>
            </p:cNvPr>
            <p:cNvSpPr txBox="1"/>
            <p:nvPr/>
          </p:nvSpPr>
          <p:spPr>
            <a:xfrm>
              <a:off x="5953589" y="2534530"/>
              <a:ext cx="3273634" cy="44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编辑第二次冲刺订单。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开始第一次冲刺，举行第一次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Scrum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计划会议。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开发团队进行开发，测试人员进行测试。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46E7BD22-9828-4212-8857-993E8277FCA7}"/>
              </a:ext>
            </a:extLst>
          </p:cNvPr>
          <p:cNvGrpSpPr/>
          <p:nvPr/>
        </p:nvGrpSpPr>
        <p:grpSpPr>
          <a:xfrm>
            <a:off x="1733966" y="3406436"/>
            <a:ext cx="6373024" cy="954108"/>
            <a:chOff x="4618083" y="2469579"/>
            <a:chExt cx="5150738" cy="575278"/>
          </a:xfrm>
        </p:grpSpPr>
        <p:sp>
          <p:nvSpPr>
            <p:cNvPr id="160" name="文本框 1">
              <a:extLst>
                <a:ext uri="{FF2B5EF4-FFF2-40B4-BE49-F238E27FC236}">
                  <a16:creationId xmlns:a16="http://schemas.microsoft.com/office/drawing/2014/main" id="{07484705-1CAF-4DAA-8BAC-CFA9FC82D1C2}"/>
                </a:ext>
              </a:extLst>
            </p:cNvPr>
            <p:cNvSpPr txBox="1"/>
            <p:nvPr/>
          </p:nvSpPr>
          <p:spPr>
            <a:xfrm>
              <a:off x="4618083" y="2650443"/>
              <a:ext cx="958250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b="1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第三周</a:t>
              </a: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6A74BAF8-7FE3-493F-A339-450D02497D63}"/>
                </a:ext>
              </a:extLst>
            </p:cNvPr>
            <p:cNvSpPr/>
            <p:nvPr/>
          </p:nvSpPr>
          <p:spPr>
            <a:xfrm>
              <a:off x="5694084" y="2504507"/>
              <a:ext cx="83110" cy="5054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162" name="文本框 26">
              <a:extLst>
                <a:ext uri="{FF2B5EF4-FFF2-40B4-BE49-F238E27FC236}">
                  <a16:creationId xmlns:a16="http://schemas.microsoft.com/office/drawing/2014/main" id="{21316FF3-362F-404D-98A0-7DC2BBCCD478}"/>
                </a:ext>
              </a:extLst>
            </p:cNvPr>
            <p:cNvSpPr txBox="1"/>
            <p:nvPr/>
          </p:nvSpPr>
          <p:spPr>
            <a:xfrm>
              <a:off x="5945377" y="2469579"/>
              <a:ext cx="3823444" cy="57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编辑第二次冲刺订单。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开发团队进行开发，测试人员进行测试，产品化。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举行展示会议。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举行回顾会议。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30BB8256-6F70-4F3E-BE66-1A98F2A6ADE0}"/>
              </a:ext>
            </a:extLst>
          </p:cNvPr>
          <p:cNvGrpSpPr/>
          <p:nvPr/>
        </p:nvGrpSpPr>
        <p:grpSpPr>
          <a:xfrm>
            <a:off x="1733967" y="4438757"/>
            <a:ext cx="6373023" cy="838252"/>
            <a:chOff x="4618083" y="2504507"/>
            <a:chExt cx="5150737" cy="505423"/>
          </a:xfrm>
        </p:grpSpPr>
        <p:sp>
          <p:nvSpPr>
            <p:cNvPr id="164" name="文本框 1">
              <a:extLst>
                <a:ext uri="{FF2B5EF4-FFF2-40B4-BE49-F238E27FC236}">
                  <a16:creationId xmlns:a16="http://schemas.microsoft.com/office/drawing/2014/main" id="{87712396-F872-406D-B118-BEFAC15E6C67}"/>
                </a:ext>
              </a:extLst>
            </p:cNvPr>
            <p:cNvSpPr txBox="1"/>
            <p:nvPr/>
          </p:nvSpPr>
          <p:spPr>
            <a:xfrm>
              <a:off x="4618083" y="2650443"/>
              <a:ext cx="958250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b="1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第四周</a:t>
              </a: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50A56A5B-6523-482B-BE77-5089E2659282}"/>
                </a:ext>
              </a:extLst>
            </p:cNvPr>
            <p:cNvSpPr/>
            <p:nvPr/>
          </p:nvSpPr>
          <p:spPr>
            <a:xfrm>
              <a:off x="5694084" y="2504507"/>
              <a:ext cx="83110" cy="5054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166" name="文本框 26">
              <a:extLst>
                <a:ext uri="{FF2B5EF4-FFF2-40B4-BE49-F238E27FC236}">
                  <a16:creationId xmlns:a16="http://schemas.microsoft.com/office/drawing/2014/main" id="{32DED8A8-CE88-4723-8BE4-7626B4F04BE2}"/>
                </a:ext>
              </a:extLst>
            </p:cNvPr>
            <p:cNvSpPr txBox="1"/>
            <p:nvPr/>
          </p:nvSpPr>
          <p:spPr>
            <a:xfrm>
              <a:off x="5945377" y="2533892"/>
              <a:ext cx="3823443" cy="31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开始第二次冲刺，举行第二次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Scrum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计划会议。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开发团队进行开发，测试人员进行测试。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9BD0164-4AB7-4F8A-A491-9399893AEC2A}"/>
              </a:ext>
            </a:extLst>
          </p:cNvPr>
          <p:cNvGrpSpPr/>
          <p:nvPr/>
        </p:nvGrpSpPr>
        <p:grpSpPr>
          <a:xfrm>
            <a:off x="1733966" y="5384215"/>
            <a:ext cx="5702904" cy="838252"/>
            <a:chOff x="4618083" y="2504507"/>
            <a:chExt cx="4609141" cy="505423"/>
          </a:xfrm>
        </p:grpSpPr>
        <p:sp>
          <p:nvSpPr>
            <p:cNvPr id="168" name="文本框 1">
              <a:extLst>
                <a:ext uri="{FF2B5EF4-FFF2-40B4-BE49-F238E27FC236}">
                  <a16:creationId xmlns:a16="http://schemas.microsoft.com/office/drawing/2014/main" id="{C8663A81-1E4F-4EDE-97FC-7994AC73A857}"/>
                </a:ext>
              </a:extLst>
            </p:cNvPr>
            <p:cNvSpPr txBox="1"/>
            <p:nvPr/>
          </p:nvSpPr>
          <p:spPr>
            <a:xfrm>
              <a:off x="4618083" y="2650443"/>
              <a:ext cx="958250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1600" b="1" dirty="0">
                  <a:solidFill>
                    <a:srgbClr val="0863B5"/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第五周</a:t>
              </a: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6157B755-A64C-4F4E-9960-38E1454F9869}"/>
                </a:ext>
              </a:extLst>
            </p:cNvPr>
            <p:cNvSpPr/>
            <p:nvPr/>
          </p:nvSpPr>
          <p:spPr>
            <a:xfrm>
              <a:off x="5694084" y="2504507"/>
              <a:ext cx="83110" cy="5054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170" name="文本框 26">
              <a:extLst>
                <a:ext uri="{FF2B5EF4-FFF2-40B4-BE49-F238E27FC236}">
                  <a16:creationId xmlns:a16="http://schemas.microsoft.com/office/drawing/2014/main" id="{35D4CCC1-B8FC-4557-83A9-A65020677EEA}"/>
                </a:ext>
              </a:extLst>
            </p:cNvPr>
            <p:cNvSpPr txBox="1"/>
            <p:nvPr/>
          </p:nvSpPr>
          <p:spPr>
            <a:xfrm>
              <a:off x="5945377" y="2594771"/>
              <a:ext cx="3281847" cy="31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开发团队进行开发，测试人员进行测试，产品化。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明黑" panose="020B0300000000000000" pitchFamily="34" charset="-122"/>
                  <a:ea typeface="明黑" panose="020B0300000000000000" pitchFamily="34" charset="-122"/>
                </a:rPr>
                <a:t>举行展示会议。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明黑" panose="020B0300000000000000" pitchFamily="34" charset="-122"/>
                <a:ea typeface="明黑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6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25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</TotalTime>
  <Words>805</Words>
  <Application>Microsoft Office PowerPoint</Application>
  <PresentationFormat>宽屏</PresentationFormat>
  <Paragraphs>170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方正正中黑简体</vt:lpstr>
      <vt:lpstr>明黑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公司简介</dc:title>
  <dc:creator>第一PPT</dc:creator>
  <cp:keywords>www.1ppt.com</cp:keywords>
  <dc:description>www.1ppt.com</dc:description>
  <cp:lastModifiedBy>20174518@stu.neu.edu.cn</cp:lastModifiedBy>
  <cp:revision>165</cp:revision>
  <dcterms:created xsi:type="dcterms:W3CDTF">2015-09-19T01:10:51Z</dcterms:created>
  <dcterms:modified xsi:type="dcterms:W3CDTF">2020-03-18T13:30:04Z</dcterms:modified>
</cp:coreProperties>
</file>